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94" r:id="rId20"/>
    <p:sldId id="295" r:id="rId21"/>
    <p:sldId id="275" r:id="rId22"/>
    <p:sldId id="276" r:id="rId23"/>
    <p:sldId id="277" r:id="rId24"/>
    <p:sldId id="278" r:id="rId25"/>
    <p:sldId id="279" r:id="rId26"/>
    <p:sldId id="280" r:id="rId27"/>
    <p:sldId id="281" r:id="rId28"/>
    <p:sldId id="282" r:id="rId29"/>
    <p:sldId id="290" r:id="rId30"/>
    <p:sldId id="291" r:id="rId31"/>
    <p:sldId id="292" r:id="rId32"/>
    <p:sldId id="283" r:id="rId33"/>
    <p:sldId id="293" r:id="rId34"/>
    <p:sldId id="285" r:id="rId35"/>
    <p:sldId id="286" r:id="rId36"/>
    <p:sldId id="287" r:id="rId37"/>
    <p:sldId id="288" r:id="rId38"/>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1pPr>
    <a:lvl2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2pPr>
    <a:lvl3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3pPr>
    <a:lvl4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4pPr>
    <a:lvl5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5pPr>
    <a:lvl6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6pPr>
    <a:lvl7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7pPr>
    <a:lvl8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8pPr>
    <a:lvl9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072">
          <p15:clr>
            <a:srgbClr val="A4A3A4"/>
          </p15:clr>
        </p15:guide>
        <p15:guide id="2" pos="54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a:tcStyle>
        <a:tcBdr/>
        <a:fill>
          <a:solidFill>
            <a:srgbClr val="E6EE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a:tcStyle>
        <a:tcBdr/>
        <a:fill>
          <a:solidFill>
            <a:srgbClr val="E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a:tcStyle>
        <a:tcBdr/>
        <a:fill>
          <a:solidFill>
            <a:srgbClr val="FA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332" autoAdjust="0"/>
  </p:normalViewPr>
  <p:slideViewPr>
    <p:cSldViewPr>
      <p:cViewPr varScale="1">
        <p:scale>
          <a:sx n="56" d="100"/>
          <a:sy n="56" d="100"/>
        </p:scale>
        <p:origin x="58" y="211"/>
      </p:cViewPr>
      <p:guideLst>
        <p:guide orient="horz" pos="3072"/>
        <p:guide pos="5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xfrm>
            <a:off x="1143000" y="685800"/>
            <a:ext cx="4572000" cy="3429000"/>
          </a:xfrm>
          <a:prstGeom prst="rect">
            <a:avLst/>
          </a:prstGeom>
        </p:spPr>
        <p:txBody>
          <a:bodyPr/>
          <a:lstStyle/>
          <a:p>
            <a:endParaRPr/>
          </a:p>
        </p:txBody>
      </p:sp>
      <p:sp>
        <p:nvSpPr>
          <p:cNvPr id="702" name="Shape 7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13552010"/>
      </p:ext>
    </p:extLst>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endParaRPr/>
          </a:p>
        </p:txBody>
      </p:sp>
      <p:sp>
        <p:nvSpPr>
          <p:cNvPr id="852" name="Shape 852"/>
          <p:cNvSpPr>
            <a:spLocks noGrp="1"/>
          </p:cNvSpPr>
          <p:nvPr>
            <p:ph type="body" sz="quarter" idx="1"/>
          </p:nvPr>
        </p:nvSpPr>
        <p:spPr>
          <a:prstGeom prst="rect">
            <a:avLst/>
          </a:prstGeom>
        </p:spPr>
        <p:txBody>
          <a:bodyPr/>
          <a:lstStyle/>
          <a:p>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noRot="1" noChangeAspect="1"/>
          </p:cNvSpPr>
          <p:nvPr>
            <p:ph type="sldImg"/>
          </p:nvPr>
        </p:nvSpPr>
        <p:spPr>
          <a:prstGeom prst="rect">
            <a:avLst/>
          </a:prstGeom>
        </p:spPr>
        <p:txBody>
          <a:bodyPr/>
          <a:lstStyle/>
          <a:p>
            <a:endParaRPr/>
          </a:p>
        </p:txBody>
      </p:sp>
      <p:sp>
        <p:nvSpPr>
          <p:cNvPr id="885" name="Shape 885"/>
          <p:cNvSpPr>
            <a:spLocks noGrp="1"/>
          </p:cNvSpPr>
          <p:nvPr>
            <p:ph type="body" sz="quarter" idx="1"/>
          </p:nvPr>
        </p:nvSpPr>
        <p:spPr>
          <a:prstGeom prst="rect">
            <a:avLst/>
          </a:prstGeom>
        </p:spPr>
        <p:txBody>
          <a:bodyPr/>
          <a:lstStyle/>
          <a:p>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endParaRPr/>
          </a:p>
        </p:txBody>
      </p:sp>
      <p:sp>
        <p:nvSpPr>
          <p:cNvPr id="900" name="Shape 900"/>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marL="628561" lvl="1" indent="-171450">
              <a:buSzPct val="100000"/>
              <a:buFont typeface="Arial"/>
              <a:buChar char="•"/>
            </a:pPr>
            <a:r>
              <a:t>API Portal with design details for APIs </a:t>
            </a:r>
          </a:p>
          <a:p>
            <a:pPr marL="628561" lvl="1" indent="-171450">
              <a:buSzPct val="100000"/>
              <a:buFont typeface="Arial"/>
              <a:buChar char="•"/>
            </a:pPr>
            <a:r>
              <a:t>Postman example call with returned details about artist</a:t>
            </a:r>
          </a:p>
          <a:p>
            <a:pPr marL="171450" indent="-171450">
              <a:buSzPct val="100000"/>
              <a:buFont typeface="Arial"/>
              <a:buChar char="•"/>
            </a:pPr>
            <a:r>
              <a:t>Demo</a:t>
            </a:r>
          </a:p>
          <a:p>
            <a:pPr marL="628561" lvl="1" indent="-171450">
              <a:buSzPct val="100000"/>
              <a:buFont typeface="Arial"/>
              <a:buChar char="•"/>
            </a:pPr>
            <a:r>
              <a:t>Show an API in API CS ; </a:t>
            </a:r>
          </a:p>
          <a:p>
            <a:pPr marL="628561" lvl="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marL="628561" lvl="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marL="914309" lvl="1"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noRot="1" noChangeAspect="1"/>
          </p:cNvSpPr>
          <p:nvPr>
            <p:ph type="sldImg"/>
          </p:nvPr>
        </p:nvSpPr>
        <p:spPr>
          <a:prstGeom prst="rect">
            <a:avLst/>
          </a:prstGeom>
        </p:spPr>
        <p:txBody>
          <a:bodyPr/>
          <a:lstStyle/>
          <a:p>
            <a:endParaRPr/>
          </a:p>
        </p:txBody>
      </p:sp>
      <p:sp>
        <p:nvSpPr>
          <p:cNvPr id="1075" name="Shape 1075"/>
          <p:cNvSpPr>
            <a:spLocks noGrp="1"/>
          </p:cNvSpPr>
          <p:nvPr>
            <p:ph type="body" sz="quarter" idx="1"/>
          </p:nvPr>
        </p:nvSpPr>
        <p:spPr>
          <a:prstGeom prst="rect">
            <a:avLst/>
          </a:prstGeom>
        </p:spPr>
        <p:txBody>
          <a:bodyPr/>
          <a:lstStyle/>
          <a:p>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22" eaLnBrk="1" fontAlgn="auto" latinLnBrk="0" hangingPunct="1">
              <a:lnSpc>
                <a:spcPct val="100000"/>
              </a:lnSpc>
              <a:spcBef>
                <a:spcPts val="0"/>
              </a:spcBef>
              <a:spcAft>
                <a:spcPts val="0"/>
              </a:spcAft>
              <a:buClrTx/>
              <a:buSzTx/>
              <a:buFontTx/>
              <a:buNone/>
              <a:tabLst/>
              <a:defRPr/>
            </a:pPr>
            <a:r>
              <a:rPr lang="en-US" dirty="0"/>
              <a:t>From the Ops perspective: demonstrate in OMC APM &amp; Log Analytics how the user requests to for example the Portal can be tracked, all the way down to the underlying code executed on one of several cloud services (ACC, SOA CS, JCS, …)</a:t>
            </a:r>
          </a:p>
          <a:p>
            <a:endParaRPr lang="en-US" dirty="0"/>
          </a:p>
          <a:p>
            <a:r>
              <a:rPr lang="en-US" dirty="0"/>
              <a:t>@Lucas</a:t>
            </a:r>
          </a:p>
          <a:p>
            <a:r>
              <a:rPr lang="en-US" dirty="0"/>
              <a:t>Screenshots</a:t>
            </a:r>
          </a:p>
          <a:p>
            <a:pPr marL="914231" lvl="1" indent="-304743">
              <a:spcBef>
                <a:spcPts val="600"/>
              </a:spcBef>
              <a:defRPr sz="3100"/>
            </a:pPr>
            <a:r>
              <a:rPr lang="en-US" dirty="0"/>
              <a:t>Show APM for JET Portal</a:t>
            </a:r>
          </a:p>
          <a:p>
            <a:pPr marL="914231" lvl="1" indent="-304743">
              <a:spcBef>
                <a:spcPts val="600"/>
              </a:spcBef>
              <a:defRPr sz="3100"/>
            </a:pPr>
            <a:r>
              <a:rPr lang="en-US" dirty="0"/>
              <a:t>Show associated server request (SOA CS to Database) to fetch details</a:t>
            </a:r>
          </a:p>
          <a:p>
            <a:pPr marL="914231" lvl="1" indent="-304743">
              <a:spcBef>
                <a:spcPts val="600"/>
              </a:spcBef>
              <a:defRPr sz="3100"/>
            </a:pPr>
            <a:r>
              <a:rPr lang="en-US" dirty="0"/>
              <a:t>Show log analytics for newly added artist</a:t>
            </a:r>
          </a:p>
          <a:p>
            <a:r>
              <a:rPr lang="en-US" dirty="0"/>
              <a:t>Demo:</a:t>
            </a:r>
          </a:p>
          <a:p>
            <a:pPr marL="914231" lvl="1" indent="-304743">
              <a:spcBef>
                <a:spcPts val="600"/>
              </a:spcBef>
              <a:defRPr sz="3100"/>
            </a:pPr>
            <a:r>
              <a:rPr lang="en-US" dirty="0"/>
              <a:t>Demo list of recent sessions (for JET Portal)</a:t>
            </a:r>
          </a:p>
          <a:p>
            <a:pPr marL="914231" lvl="1" indent="-304743">
              <a:spcBef>
                <a:spcPts val="600"/>
              </a:spcBef>
              <a:defRPr sz="3100"/>
            </a:pPr>
            <a:r>
              <a:rPr lang="en-US" dirty="0"/>
              <a:t>Show server request that created new proposal through SOA in DB</a:t>
            </a:r>
          </a:p>
          <a:p>
            <a:pPr marL="914231" lvl="1" indent="-304743">
              <a:spcBef>
                <a:spcPts val="600"/>
              </a:spcBef>
              <a:defRPr sz="3100"/>
            </a:pPr>
            <a:r>
              <a:rPr lang="en-US" dirty="0"/>
              <a:t>Show Log Analytics for new artist proposal</a:t>
            </a:r>
          </a:p>
          <a:p>
            <a:pPr marL="914231" lvl="1" indent="-304743">
              <a:spcBef>
                <a:spcPts val="600"/>
              </a:spcBef>
              <a:defRPr sz="3100"/>
            </a:pPr>
            <a:r>
              <a:rPr lang="en-US" dirty="0"/>
              <a:t>Mention the log agents that collect these details</a:t>
            </a:r>
          </a:p>
          <a:p>
            <a:endParaRPr lang="nl-NL" dirty="0"/>
          </a:p>
        </p:txBody>
      </p:sp>
    </p:spTree>
    <p:extLst>
      <p:ext uri="{BB962C8B-B14F-4D97-AF65-F5344CB8AC3E}">
        <p14:creationId xmlns:p14="http://schemas.microsoft.com/office/powerpoint/2010/main" val="117990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HALLO WI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2143" y="2571562"/>
            <a:ext cx="14955979" cy="1290589"/>
          </a:xfrm>
          <a:prstGeom prst="rect">
            <a:avLst/>
          </a:prstGeom>
        </p:spPr>
        <p:txBody>
          <a:bodyPr/>
          <a:lstStyle>
            <a:lvl1pPr algn="ctr">
              <a:defRPr sz="9500"/>
            </a:lvl1pPr>
          </a:lstStyle>
          <a:p>
            <a:r>
              <a:t>Title Text</a:t>
            </a:r>
          </a:p>
        </p:txBody>
      </p:sp>
      <p:sp>
        <p:nvSpPr>
          <p:cNvPr id="12" name="Body Level One…"/>
          <p:cNvSpPr txBox="1">
            <a:spLocks noGrp="1"/>
          </p:cNvSpPr>
          <p:nvPr>
            <p:ph type="body" sz="half" idx="1"/>
          </p:nvPr>
        </p:nvSpPr>
        <p:spPr>
          <a:xfrm>
            <a:off x="1192143" y="3886217"/>
            <a:ext cx="14955979" cy="2707097"/>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3 MEDEDELINGEN">
    <p:bg>
      <p:bgPr>
        <a:solidFill>
          <a:schemeClr val="accent5"/>
        </a:solid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91" name="Group 5"/>
          <p:cNvGrpSpPr/>
          <p:nvPr/>
        </p:nvGrpSpPr>
        <p:grpSpPr>
          <a:xfrm>
            <a:off x="2136635" y="3477196"/>
            <a:ext cx="1472682" cy="1035451"/>
            <a:chOff x="-1" y="-1"/>
            <a:chExt cx="1472681" cy="1035449"/>
          </a:xfrm>
        </p:grpSpPr>
        <p:sp>
          <p:nvSpPr>
            <p:cNvPr id="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95" name="Group 14"/>
          <p:cNvGrpSpPr/>
          <p:nvPr/>
        </p:nvGrpSpPr>
        <p:grpSpPr>
          <a:xfrm>
            <a:off x="7922992" y="3477194"/>
            <a:ext cx="1472681" cy="1035451"/>
            <a:chOff x="0" y="-1"/>
            <a:chExt cx="1472679" cy="1035449"/>
          </a:xfrm>
        </p:grpSpPr>
        <p:sp>
          <p:nvSpPr>
            <p:cNvPr id="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98" name="Group 20"/>
          <p:cNvGrpSpPr/>
          <p:nvPr/>
        </p:nvGrpSpPr>
        <p:grpSpPr>
          <a:xfrm>
            <a:off x="13501540" y="3477194"/>
            <a:ext cx="1472681" cy="1035451"/>
            <a:chOff x="0" y="-1"/>
            <a:chExt cx="1472679" cy="1035449"/>
          </a:xfrm>
        </p:grpSpPr>
        <p:sp>
          <p:nvSpPr>
            <p:cNvPr id="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MEDEDELINGEN">
    <p:bg>
      <p:bgPr>
        <a:solidFill>
          <a:schemeClr val="accent6"/>
        </a:solidFill>
        <a:effectLst/>
      </p:bgPr>
    </p:bg>
    <p:spTree>
      <p:nvGrpSpPr>
        <p:cNvPr id="1" name=""/>
        <p:cNvGrpSpPr/>
        <p:nvPr/>
      </p:nvGrpSpPr>
      <p:grpSpPr>
        <a:xfrm>
          <a:off x="0" y="0"/>
          <a:ext cx="0" cy="0"/>
          <a:chOff x="0" y="0"/>
          <a:chExt cx="0" cy="0"/>
        </a:xfrm>
      </p:grpSpPr>
      <p:sp>
        <p:nvSpPr>
          <p:cNvPr id="1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11" name="Group 5"/>
          <p:cNvGrpSpPr/>
          <p:nvPr/>
        </p:nvGrpSpPr>
        <p:grpSpPr>
          <a:xfrm>
            <a:off x="2136635" y="3477196"/>
            <a:ext cx="1472682" cy="1035451"/>
            <a:chOff x="-1" y="-1"/>
            <a:chExt cx="1472681" cy="1035449"/>
          </a:xfrm>
        </p:grpSpPr>
        <p:sp>
          <p:nvSpPr>
            <p:cNvPr id="1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15" name="Group 14"/>
          <p:cNvGrpSpPr/>
          <p:nvPr/>
        </p:nvGrpSpPr>
        <p:grpSpPr>
          <a:xfrm>
            <a:off x="7922992" y="3477194"/>
            <a:ext cx="1472681" cy="1035451"/>
            <a:chOff x="0" y="-1"/>
            <a:chExt cx="1472679" cy="1035449"/>
          </a:xfrm>
        </p:grpSpPr>
        <p:sp>
          <p:nvSpPr>
            <p:cNvPr id="1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18" name="Group 20"/>
          <p:cNvGrpSpPr/>
          <p:nvPr/>
        </p:nvGrpSpPr>
        <p:grpSpPr>
          <a:xfrm>
            <a:off x="13501540" y="3477194"/>
            <a:ext cx="1472681" cy="1035451"/>
            <a:chOff x="0" y="-1"/>
            <a:chExt cx="1472679" cy="1035449"/>
          </a:xfrm>
        </p:grpSpPr>
        <p:sp>
          <p:nvSpPr>
            <p:cNvPr id="1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3 MEDEDELINGEN">
    <p:bg>
      <p:bgPr>
        <a:solidFill>
          <a:schemeClr val="accent4"/>
        </a:solid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2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31" name="Group 5"/>
          <p:cNvGrpSpPr/>
          <p:nvPr/>
        </p:nvGrpSpPr>
        <p:grpSpPr>
          <a:xfrm>
            <a:off x="2136635" y="3477196"/>
            <a:ext cx="1472682" cy="1035451"/>
            <a:chOff x="-1" y="-1"/>
            <a:chExt cx="1472681" cy="1035449"/>
          </a:xfrm>
        </p:grpSpPr>
        <p:sp>
          <p:nvSpPr>
            <p:cNvPr id="12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3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35" name="Group 14"/>
          <p:cNvGrpSpPr/>
          <p:nvPr/>
        </p:nvGrpSpPr>
        <p:grpSpPr>
          <a:xfrm>
            <a:off x="7922992" y="3477194"/>
            <a:ext cx="1472681" cy="1035451"/>
            <a:chOff x="0" y="-1"/>
            <a:chExt cx="1472679" cy="1035449"/>
          </a:xfrm>
        </p:grpSpPr>
        <p:sp>
          <p:nvSpPr>
            <p:cNvPr id="13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38" name="Group 20"/>
          <p:cNvGrpSpPr/>
          <p:nvPr/>
        </p:nvGrpSpPr>
        <p:grpSpPr>
          <a:xfrm>
            <a:off x="13501540" y="3477194"/>
            <a:ext cx="1472681" cy="1035451"/>
            <a:chOff x="0" y="-1"/>
            <a:chExt cx="1472679" cy="1035449"/>
          </a:xfrm>
        </p:grpSpPr>
        <p:sp>
          <p:nvSpPr>
            <p:cNvPr id="13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3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3 MEDEDELINGEN">
    <p:bg>
      <p:bgPr>
        <a:solidFill>
          <a:schemeClr val="accent3"/>
        </a:solidFill>
        <a:effectLst/>
      </p:bgPr>
    </p:bg>
    <p:spTree>
      <p:nvGrpSpPr>
        <p:cNvPr id="1" name=""/>
        <p:cNvGrpSpPr/>
        <p:nvPr/>
      </p:nvGrpSpPr>
      <p:grpSpPr>
        <a:xfrm>
          <a:off x="0" y="0"/>
          <a:ext cx="0" cy="0"/>
          <a:chOff x="0" y="0"/>
          <a:chExt cx="0" cy="0"/>
        </a:xfrm>
      </p:grpSpPr>
      <p:sp>
        <p:nvSpPr>
          <p:cNvPr id="14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4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51" name="Group 5"/>
          <p:cNvGrpSpPr/>
          <p:nvPr/>
        </p:nvGrpSpPr>
        <p:grpSpPr>
          <a:xfrm>
            <a:off x="2136635" y="3477196"/>
            <a:ext cx="1472682" cy="1035451"/>
            <a:chOff x="-1" y="-1"/>
            <a:chExt cx="1472681" cy="1035449"/>
          </a:xfrm>
        </p:grpSpPr>
        <p:sp>
          <p:nvSpPr>
            <p:cNvPr id="14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5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55" name="Group 14"/>
          <p:cNvGrpSpPr/>
          <p:nvPr/>
        </p:nvGrpSpPr>
        <p:grpSpPr>
          <a:xfrm>
            <a:off x="7922992" y="3477194"/>
            <a:ext cx="1472681" cy="1035451"/>
            <a:chOff x="0" y="-1"/>
            <a:chExt cx="1472679" cy="1035449"/>
          </a:xfrm>
        </p:grpSpPr>
        <p:sp>
          <p:nvSpPr>
            <p:cNvPr id="15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58" name="Group 20"/>
          <p:cNvGrpSpPr/>
          <p:nvPr/>
        </p:nvGrpSpPr>
        <p:grpSpPr>
          <a:xfrm>
            <a:off x="13501540" y="3477194"/>
            <a:ext cx="1472681" cy="1035451"/>
            <a:chOff x="0" y="-1"/>
            <a:chExt cx="1472679" cy="1035449"/>
          </a:xfrm>
        </p:grpSpPr>
        <p:sp>
          <p:nvSpPr>
            <p:cNvPr id="15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5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3 MEDEDELINGEN">
    <p:bg>
      <p:bgPr>
        <a:solidFill>
          <a:schemeClr val="accent2"/>
        </a:solidFill>
        <a:effectLst/>
      </p:bgPr>
    </p:bg>
    <p:spTree>
      <p:nvGrpSpPr>
        <p:cNvPr id="1" name=""/>
        <p:cNvGrpSpPr/>
        <p:nvPr/>
      </p:nvGrpSpPr>
      <p:grpSpPr>
        <a:xfrm>
          <a:off x="0" y="0"/>
          <a:ext cx="0" cy="0"/>
          <a:chOff x="0" y="0"/>
          <a:chExt cx="0" cy="0"/>
        </a:xfrm>
      </p:grpSpPr>
      <p:sp>
        <p:nvSpPr>
          <p:cNvPr id="16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6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71" name="Group 5"/>
          <p:cNvGrpSpPr/>
          <p:nvPr/>
        </p:nvGrpSpPr>
        <p:grpSpPr>
          <a:xfrm>
            <a:off x="2136635" y="3477196"/>
            <a:ext cx="1472682" cy="1035451"/>
            <a:chOff x="-1" y="-1"/>
            <a:chExt cx="1472681" cy="1035449"/>
          </a:xfrm>
        </p:grpSpPr>
        <p:sp>
          <p:nvSpPr>
            <p:cNvPr id="16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7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75" name="Group 14"/>
          <p:cNvGrpSpPr/>
          <p:nvPr/>
        </p:nvGrpSpPr>
        <p:grpSpPr>
          <a:xfrm>
            <a:off x="7922992" y="3477194"/>
            <a:ext cx="1472681" cy="1035451"/>
            <a:chOff x="0" y="-1"/>
            <a:chExt cx="1472679" cy="1035449"/>
          </a:xfrm>
        </p:grpSpPr>
        <p:sp>
          <p:nvSpPr>
            <p:cNvPr id="17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78" name="Group 20"/>
          <p:cNvGrpSpPr/>
          <p:nvPr/>
        </p:nvGrpSpPr>
        <p:grpSpPr>
          <a:xfrm>
            <a:off x="13501540" y="3477194"/>
            <a:ext cx="1472681" cy="1035451"/>
            <a:chOff x="0" y="-1"/>
            <a:chExt cx="1472679" cy="1035449"/>
          </a:xfrm>
        </p:grpSpPr>
        <p:sp>
          <p:nvSpPr>
            <p:cNvPr id="17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3 MEDEDELINGEN">
    <p:bg>
      <p:bgPr>
        <a:solidFill>
          <a:schemeClr val="accent1"/>
        </a:solidFill>
        <a:effectLst/>
      </p:bgPr>
    </p:bg>
    <p:spTree>
      <p:nvGrpSpPr>
        <p:cNvPr id="1" name=""/>
        <p:cNvGrpSpPr/>
        <p:nvPr/>
      </p:nvGrpSpPr>
      <p:grpSpPr>
        <a:xfrm>
          <a:off x="0" y="0"/>
          <a:ext cx="0" cy="0"/>
          <a:chOff x="0" y="0"/>
          <a:chExt cx="0" cy="0"/>
        </a:xfrm>
      </p:grpSpPr>
      <p:sp>
        <p:nvSpPr>
          <p:cNvPr id="1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91" name="Group 5"/>
          <p:cNvGrpSpPr/>
          <p:nvPr/>
        </p:nvGrpSpPr>
        <p:grpSpPr>
          <a:xfrm>
            <a:off x="2136635" y="3477196"/>
            <a:ext cx="1472682" cy="1035451"/>
            <a:chOff x="-1" y="-1"/>
            <a:chExt cx="1472681" cy="1035449"/>
          </a:xfrm>
        </p:grpSpPr>
        <p:sp>
          <p:nvSpPr>
            <p:cNvPr id="1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95" name="Group 14"/>
          <p:cNvGrpSpPr/>
          <p:nvPr/>
        </p:nvGrpSpPr>
        <p:grpSpPr>
          <a:xfrm>
            <a:off x="7922992" y="3477194"/>
            <a:ext cx="1472681" cy="1035451"/>
            <a:chOff x="0" y="-1"/>
            <a:chExt cx="1472679" cy="1035449"/>
          </a:xfrm>
        </p:grpSpPr>
        <p:sp>
          <p:nvSpPr>
            <p:cNvPr id="1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98" name="Group 20"/>
          <p:cNvGrpSpPr/>
          <p:nvPr/>
        </p:nvGrpSpPr>
        <p:grpSpPr>
          <a:xfrm>
            <a:off x="13501540" y="3477194"/>
            <a:ext cx="1472681" cy="1035451"/>
            <a:chOff x="0" y="-1"/>
            <a:chExt cx="1472679" cy="1035449"/>
          </a:xfrm>
        </p:grpSpPr>
        <p:sp>
          <p:nvSpPr>
            <p:cNvPr id="1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3 MEDEDELINGEN">
    <p:bg>
      <p:bgPr>
        <a:solidFill>
          <a:srgbClr val="00A9C7"/>
        </a:solidFill>
        <a:effectLst/>
      </p:bgPr>
    </p:bg>
    <p:spTree>
      <p:nvGrpSpPr>
        <p:cNvPr id="1" name=""/>
        <p:cNvGrpSpPr/>
        <p:nvPr/>
      </p:nvGrpSpPr>
      <p:grpSpPr>
        <a:xfrm>
          <a:off x="0" y="0"/>
          <a:ext cx="0" cy="0"/>
          <a:chOff x="0" y="0"/>
          <a:chExt cx="0" cy="0"/>
        </a:xfrm>
      </p:grpSpPr>
      <p:sp>
        <p:nvSpPr>
          <p:cNvPr id="2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2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211" name="Group 5"/>
          <p:cNvGrpSpPr/>
          <p:nvPr/>
        </p:nvGrpSpPr>
        <p:grpSpPr>
          <a:xfrm>
            <a:off x="2136635" y="3477196"/>
            <a:ext cx="1472682" cy="1035451"/>
            <a:chOff x="-1" y="-1"/>
            <a:chExt cx="1472681" cy="1035449"/>
          </a:xfrm>
        </p:grpSpPr>
        <p:sp>
          <p:nvSpPr>
            <p:cNvPr id="2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2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215" name="Group 14"/>
          <p:cNvGrpSpPr/>
          <p:nvPr/>
        </p:nvGrpSpPr>
        <p:grpSpPr>
          <a:xfrm>
            <a:off x="7922992" y="3477194"/>
            <a:ext cx="1472681" cy="1035451"/>
            <a:chOff x="0" y="-1"/>
            <a:chExt cx="1472679" cy="1035449"/>
          </a:xfrm>
        </p:grpSpPr>
        <p:sp>
          <p:nvSpPr>
            <p:cNvPr id="2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218" name="Group 20"/>
          <p:cNvGrpSpPr/>
          <p:nvPr/>
        </p:nvGrpSpPr>
        <p:grpSpPr>
          <a:xfrm>
            <a:off x="13501540" y="3477194"/>
            <a:ext cx="1472681" cy="1035451"/>
            <a:chOff x="0" y="-1"/>
            <a:chExt cx="1472679" cy="1035449"/>
          </a:xfrm>
        </p:grpSpPr>
        <p:sp>
          <p:nvSpPr>
            <p:cNvPr id="2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2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2 MEDEDELINGEN">
    <p:bg>
      <p:bgPr>
        <a:solidFill>
          <a:schemeClr val="accent5"/>
        </a:solidFill>
        <a:effectLst/>
      </p:bgPr>
    </p:bg>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2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31" name="Group 10"/>
          <p:cNvGrpSpPr/>
          <p:nvPr/>
        </p:nvGrpSpPr>
        <p:grpSpPr>
          <a:xfrm>
            <a:off x="3671274" y="3490637"/>
            <a:ext cx="1472681" cy="1035451"/>
            <a:chOff x="0" y="-1"/>
            <a:chExt cx="1472679" cy="1035449"/>
          </a:xfrm>
        </p:grpSpPr>
        <p:sp>
          <p:nvSpPr>
            <p:cNvPr id="22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34" name="Group 13"/>
          <p:cNvGrpSpPr/>
          <p:nvPr/>
        </p:nvGrpSpPr>
        <p:grpSpPr>
          <a:xfrm>
            <a:off x="12173796" y="3490639"/>
            <a:ext cx="1472681" cy="1035451"/>
            <a:chOff x="0" y="-1"/>
            <a:chExt cx="1472679" cy="1035449"/>
          </a:xfrm>
        </p:grpSpPr>
        <p:sp>
          <p:nvSpPr>
            <p:cNvPr id="23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3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 MEDEDELINGEN">
    <p:bg>
      <p:bgPr>
        <a:solidFill>
          <a:schemeClr val="accent6"/>
        </a:solid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4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47" name="Group 10"/>
          <p:cNvGrpSpPr/>
          <p:nvPr/>
        </p:nvGrpSpPr>
        <p:grpSpPr>
          <a:xfrm>
            <a:off x="3671274" y="3490637"/>
            <a:ext cx="1472681" cy="1035451"/>
            <a:chOff x="0" y="-1"/>
            <a:chExt cx="1472679" cy="1035449"/>
          </a:xfrm>
        </p:grpSpPr>
        <p:sp>
          <p:nvSpPr>
            <p:cNvPr id="24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50" name="Group 13"/>
          <p:cNvGrpSpPr/>
          <p:nvPr/>
        </p:nvGrpSpPr>
        <p:grpSpPr>
          <a:xfrm>
            <a:off x="12173796" y="3490639"/>
            <a:ext cx="1472681" cy="1035451"/>
            <a:chOff x="0" y="-1"/>
            <a:chExt cx="1472679" cy="1035449"/>
          </a:xfrm>
        </p:grpSpPr>
        <p:sp>
          <p:nvSpPr>
            <p:cNvPr id="24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2 MEDEDELINGEN">
    <p:bg>
      <p:bgPr>
        <a:solidFill>
          <a:schemeClr val="accent4"/>
        </a:solidFill>
        <a:effectLst/>
      </p:bgPr>
    </p:bg>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59"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63" name="Group 10"/>
          <p:cNvGrpSpPr/>
          <p:nvPr/>
        </p:nvGrpSpPr>
        <p:grpSpPr>
          <a:xfrm>
            <a:off x="3671274" y="3490637"/>
            <a:ext cx="1472681" cy="1035451"/>
            <a:chOff x="0" y="-1"/>
            <a:chExt cx="1472679" cy="1035449"/>
          </a:xfrm>
        </p:grpSpPr>
        <p:sp>
          <p:nvSpPr>
            <p:cNvPr id="261"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2"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66" name="Group 13"/>
          <p:cNvGrpSpPr/>
          <p:nvPr/>
        </p:nvGrpSpPr>
        <p:grpSpPr>
          <a:xfrm>
            <a:off x="12173796" y="3490639"/>
            <a:ext cx="1472681" cy="1035451"/>
            <a:chOff x="0" y="-1"/>
            <a:chExt cx="1472679" cy="1035449"/>
          </a:xfrm>
        </p:grpSpPr>
        <p:sp>
          <p:nvSpPr>
            <p:cNvPr id="264"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5"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BLOKKE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977769" y="843460"/>
            <a:ext cx="14955979" cy="1450562"/>
          </a:xfrm>
          <a:prstGeom prst="rect">
            <a:avLst/>
          </a:prstGeom>
        </p:spPr>
        <p:txBody>
          <a:bodyPr anchor="t"/>
          <a:lstStyle>
            <a:lvl1pPr>
              <a:defRPr sz="6500">
                <a:solidFill>
                  <a:srgbClr val="FFFFFF"/>
                </a:solidFill>
              </a:defRPr>
            </a:lvl1pPr>
          </a:lstStyle>
          <a:p>
            <a:r>
              <a:t>Title Text</a:t>
            </a:r>
          </a:p>
        </p:txBody>
      </p:sp>
      <p:sp>
        <p:nvSpPr>
          <p:cNvPr id="21" name="Body Level One…"/>
          <p:cNvSpPr txBox="1">
            <a:spLocks noGrp="1"/>
          </p:cNvSpPr>
          <p:nvPr>
            <p:ph type="body" sz="quarter" idx="1"/>
          </p:nvPr>
        </p:nvSpPr>
        <p:spPr>
          <a:xfrm>
            <a:off x="205344" y="2842739"/>
            <a:ext cx="5293349" cy="1825285"/>
          </a:xfrm>
          <a:prstGeom prst="rect">
            <a:avLst/>
          </a:prstGeom>
        </p:spPr>
        <p:txBody>
          <a:bodyPr/>
          <a:lstStyle>
            <a:lvl1pPr marL="0" indent="0">
              <a:buSzTx/>
              <a:buFontTx/>
              <a:buNone/>
              <a:defRPr sz="3100" b="1" cap="all">
                <a:solidFill>
                  <a:srgbClr val="FFFFFF"/>
                </a:solidFill>
              </a:defRPr>
            </a:lvl1pPr>
            <a:lvl2pPr marL="0" indent="0">
              <a:buSzTx/>
              <a:buFontTx/>
              <a:buNone/>
              <a:defRPr sz="3100" b="1" cap="all">
                <a:solidFill>
                  <a:srgbClr val="FFFFFF"/>
                </a:solidFill>
              </a:defRPr>
            </a:lvl2pPr>
            <a:lvl3pPr marL="0" indent="0">
              <a:buSzTx/>
              <a:buFontTx/>
              <a:buNone/>
              <a:defRPr sz="3100" b="1" cap="all">
                <a:solidFill>
                  <a:srgbClr val="FFFFFF"/>
                </a:solidFill>
              </a:defRPr>
            </a:lvl3pPr>
            <a:lvl4pPr marL="0" indent="0">
              <a:buSzTx/>
              <a:buFontTx/>
              <a:buNone/>
              <a:defRPr sz="3100" b="1" cap="all">
                <a:solidFill>
                  <a:srgbClr val="FFFFFF"/>
                </a:solidFill>
              </a:defRPr>
            </a:lvl4pPr>
            <a:lvl5pPr>
              <a:buFontTx/>
              <a:defRPr sz="3100" b="1"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Text Placeholder 2"/>
          <p:cNvSpPr>
            <a:spLocks noGrp="1"/>
          </p:cNvSpPr>
          <p:nvPr>
            <p:ph type="body" sz="quarter" idx="13"/>
          </p:nvPr>
        </p:nvSpPr>
        <p:spPr>
          <a:xfrm>
            <a:off x="6012658" y="2842739"/>
            <a:ext cx="5293348" cy="1825284"/>
          </a:xfrm>
          <a:prstGeom prst="rect">
            <a:avLst/>
          </a:prstGeom>
        </p:spPr>
        <p:txBody>
          <a:bodyPr/>
          <a:lstStyle/>
          <a:p>
            <a:endParaRPr/>
          </a:p>
        </p:txBody>
      </p:sp>
      <p:sp>
        <p:nvSpPr>
          <p:cNvPr id="23" name="Text Placeholder 2"/>
          <p:cNvSpPr>
            <a:spLocks noGrp="1"/>
          </p:cNvSpPr>
          <p:nvPr>
            <p:ph type="body" sz="quarter" idx="14"/>
          </p:nvPr>
        </p:nvSpPr>
        <p:spPr>
          <a:xfrm>
            <a:off x="11819366" y="2850757"/>
            <a:ext cx="5293347" cy="1825284"/>
          </a:xfrm>
          <a:prstGeom prst="rect">
            <a:avLst/>
          </a:prstGeom>
        </p:spPr>
        <p:txBody>
          <a:bodyPr/>
          <a:lstStyle/>
          <a:p>
            <a:endParaRPr/>
          </a:p>
        </p:txBody>
      </p:sp>
      <p:sp>
        <p:nvSpPr>
          <p:cNvPr id="24" name="Text Placeholder 2"/>
          <p:cNvSpPr>
            <a:spLocks noGrp="1"/>
          </p:cNvSpPr>
          <p:nvPr>
            <p:ph type="body" sz="quarter" idx="15"/>
          </p:nvPr>
        </p:nvSpPr>
        <p:spPr>
          <a:xfrm>
            <a:off x="216752" y="5224998"/>
            <a:ext cx="5293349" cy="1825284"/>
          </a:xfrm>
          <a:prstGeom prst="rect">
            <a:avLst/>
          </a:prstGeom>
        </p:spPr>
        <p:txBody>
          <a:bodyPr/>
          <a:lstStyle/>
          <a:p>
            <a:endParaRPr/>
          </a:p>
        </p:txBody>
      </p:sp>
      <p:sp>
        <p:nvSpPr>
          <p:cNvPr id="25" name="Text Placeholder 2"/>
          <p:cNvSpPr>
            <a:spLocks noGrp="1"/>
          </p:cNvSpPr>
          <p:nvPr>
            <p:ph type="body" sz="quarter" idx="16"/>
          </p:nvPr>
        </p:nvSpPr>
        <p:spPr>
          <a:xfrm>
            <a:off x="6024069" y="5224998"/>
            <a:ext cx="5293347" cy="1825284"/>
          </a:xfrm>
          <a:prstGeom prst="rect">
            <a:avLst/>
          </a:prstGeom>
        </p:spPr>
        <p:txBody>
          <a:bodyPr/>
          <a:lstStyle/>
          <a:p>
            <a:endParaRPr/>
          </a:p>
        </p:txBody>
      </p:sp>
      <p:sp>
        <p:nvSpPr>
          <p:cNvPr id="26" name="Text Placeholder 2"/>
          <p:cNvSpPr>
            <a:spLocks noGrp="1"/>
          </p:cNvSpPr>
          <p:nvPr>
            <p:ph type="body" sz="quarter" idx="17"/>
          </p:nvPr>
        </p:nvSpPr>
        <p:spPr>
          <a:xfrm>
            <a:off x="6024069" y="7615269"/>
            <a:ext cx="5293347" cy="1825284"/>
          </a:xfrm>
          <a:prstGeom prst="rect">
            <a:avLst/>
          </a:prstGeom>
        </p:spPr>
        <p:txBody>
          <a:bodyPr/>
          <a:lstStyle/>
          <a:p>
            <a:endParaRPr/>
          </a:p>
        </p:txBody>
      </p:sp>
      <p:sp>
        <p:nvSpPr>
          <p:cNvPr id="27" name="Text Placeholder 2"/>
          <p:cNvSpPr>
            <a:spLocks noGrp="1"/>
          </p:cNvSpPr>
          <p:nvPr>
            <p:ph type="body" sz="quarter" idx="18"/>
          </p:nvPr>
        </p:nvSpPr>
        <p:spPr>
          <a:xfrm>
            <a:off x="11830777" y="7623292"/>
            <a:ext cx="5293347" cy="1825284"/>
          </a:xfrm>
          <a:prstGeom prst="rect">
            <a:avLst/>
          </a:prstGeom>
        </p:spPr>
        <p:txBody>
          <a:bodyPr/>
          <a:lstStyle/>
          <a:p>
            <a:endParaRPr/>
          </a:p>
        </p:txBody>
      </p:sp>
      <p:sp>
        <p:nvSpPr>
          <p:cNvPr id="2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2 MEDEDELINGEN">
    <p:bg>
      <p:bgPr>
        <a:solidFill>
          <a:schemeClr val="accent3"/>
        </a:solidFill>
        <a:effectLst/>
      </p:bgPr>
    </p:bg>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75"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79" name="Group 10"/>
          <p:cNvGrpSpPr/>
          <p:nvPr/>
        </p:nvGrpSpPr>
        <p:grpSpPr>
          <a:xfrm>
            <a:off x="3671274" y="3490637"/>
            <a:ext cx="1472681" cy="1035451"/>
            <a:chOff x="0" y="-1"/>
            <a:chExt cx="1472679" cy="1035449"/>
          </a:xfrm>
        </p:grpSpPr>
        <p:sp>
          <p:nvSpPr>
            <p:cNvPr id="277"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78"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82" name="Group 13"/>
          <p:cNvGrpSpPr/>
          <p:nvPr/>
        </p:nvGrpSpPr>
        <p:grpSpPr>
          <a:xfrm>
            <a:off x="12173796" y="3490639"/>
            <a:ext cx="1472681" cy="1035451"/>
            <a:chOff x="0" y="-1"/>
            <a:chExt cx="1472679" cy="1035449"/>
          </a:xfrm>
        </p:grpSpPr>
        <p:sp>
          <p:nvSpPr>
            <p:cNvPr id="280"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81"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8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2 MEDEDELINGEN">
    <p:bg>
      <p:bgPr>
        <a:solidFill>
          <a:schemeClr val="accent2"/>
        </a:solidFill>
        <a:effectLst/>
      </p:bgPr>
    </p:bg>
    <p:spTree>
      <p:nvGrpSpPr>
        <p:cNvPr id="1" name=""/>
        <p:cNvGrpSpPr/>
        <p:nvPr/>
      </p:nvGrpSpPr>
      <p:grpSpPr>
        <a:xfrm>
          <a:off x="0" y="0"/>
          <a:ext cx="0" cy="0"/>
          <a:chOff x="0" y="0"/>
          <a:chExt cx="0" cy="0"/>
        </a:xfrm>
      </p:grpSpPr>
      <p:sp>
        <p:nvSpPr>
          <p:cNvPr id="290"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91"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95" name="Group 10"/>
          <p:cNvGrpSpPr/>
          <p:nvPr/>
        </p:nvGrpSpPr>
        <p:grpSpPr>
          <a:xfrm>
            <a:off x="3671274" y="3490637"/>
            <a:ext cx="1472681" cy="1035451"/>
            <a:chOff x="0" y="-1"/>
            <a:chExt cx="1472679" cy="1035449"/>
          </a:xfrm>
        </p:grpSpPr>
        <p:sp>
          <p:nvSpPr>
            <p:cNvPr id="293"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4"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98" name="Group 13"/>
          <p:cNvGrpSpPr/>
          <p:nvPr/>
        </p:nvGrpSpPr>
        <p:grpSpPr>
          <a:xfrm>
            <a:off x="12173796" y="3490639"/>
            <a:ext cx="1472681" cy="1035451"/>
            <a:chOff x="0" y="-1"/>
            <a:chExt cx="1472679" cy="1035449"/>
          </a:xfrm>
        </p:grpSpPr>
        <p:sp>
          <p:nvSpPr>
            <p:cNvPr id="296"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7"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2 MEDEDELINGEN">
    <p:bg>
      <p:bgPr>
        <a:solidFill>
          <a:schemeClr val="accent1"/>
        </a:solidFill>
        <a:effectLst/>
      </p:bgPr>
    </p:bg>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0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11" name="Group 10"/>
          <p:cNvGrpSpPr/>
          <p:nvPr/>
        </p:nvGrpSpPr>
        <p:grpSpPr>
          <a:xfrm>
            <a:off x="3671274" y="3490637"/>
            <a:ext cx="1472681" cy="1035451"/>
            <a:chOff x="0" y="-1"/>
            <a:chExt cx="1472679" cy="1035449"/>
          </a:xfrm>
        </p:grpSpPr>
        <p:sp>
          <p:nvSpPr>
            <p:cNvPr id="30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14" name="Group 13"/>
          <p:cNvGrpSpPr/>
          <p:nvPr/>
        </p:nvGrpSpPr>
        <p:grpSpPr>
          <a:xfrm>
            <a:off x="12173796" y="3490639"/>
            <a:ext cx="1472681" cy="1035451"/>
            <a:chOff x="0" y="-1"/>
            <a:chExt cx="1472679" cy="1035449"/>
          </a:xfrm>
        </p:grpSpPr>
        <p:sp>
          <p:nvSpPr>
            <p:cNvPr id="31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6_2 MEDEDELINGEN">
    <p:bg>
      <p:bgPr>
        <a:solidFill>
          <a:srgbClr val="00A9C7"/>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2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27" name="Group 10"/>
          <p:cNvGrpSpPr/>
          <p:nvPr/>
        </p:nvGrpSpPr>
        <p:grpSpPr>
          <a:xfrm>
            <a:off x="3671274" y="3490637"/>
            <a:ext cx="1472681" cy="1035451"/>
            <a:chOff x="0" y="-1"/>
            <a:chExt cx="1472679" cy="1035449"/>
          </a:xfrm>
        </p:grpSpPr>
        <p:sp>
          <p:nvSpPr>
            <p:cNvPr id="32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30" name="Group 13"/>
          <p:cNvGrpSpPr/>
          <p:nvPr/>
        </p:nvGrpSpPr>
        <p:grpSpPr>
          <a:xfrm>
            <a:off x="12173796" y="3490639"/>
            <a:ext cx="1472681" cy="1035451"/>
            <a:chOff x="0" y="-1"/>
            <a:chExt cx="1472679" cy="1035449"/>
          </a:xfrm>
        </p:grpSpPr>
        <p:sp>
          <p:nvSpPr>
            <p:cNvPr id="32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3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CO BULLETS">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39" name="Body Level One…"/>
          <p:cNvSpPr txBox="1">
            <a:spLocks noGrp="1"/>
          </p:cNvSpPr>
          <p:nvPr>
            <p:ph type="body" idx="1"/>
          </p:nvPr>
        </p:nvSpPr>
        <p:spPr>
          <a:xfrm>
            <a:off x="1902168" y="2655978"/>
            <a:ext cx="11958640" cy="56705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0"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NDAARD BULLETS">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48" name="Body Level One…"/>
          <p:cNvSpPr txBox="1">
            <a:spLocks noGrp="1"/>
          </p:cNvSpPr>
          <p:nvPr>
            <p:ph type="body" idx="1"/>
          </p:nvPr>
        </p:nvSpPr>
        <p:spPr>
          <a:xfrm>
            <a:off x="1917700" y="2603500"/>
            <a:ext cx="11942765" cy="57277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TANDAARD ALLEEN TITEL">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NDAARD ALLEEN TITEL ZWART">
    <p:bg>
      <p:bgPr>
        <a:solidFill>
          <a:srgbClr val="000000"/>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solidFill>
                  <a:srgbClr val="FFFFFF"/>
                </a:solidFill>
              </a:defRPr>
            </a:lvl1pPr>
          </a:lstStyle>
          <a:p>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3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BULLETS WIT">
    <p:spTree>
      <p:nvGrpSpPr>
        <p:cNvPr id="1" name=""/>
        <p:cNvGrpSpPr/>
        <p:nvPr/>
      </p:nvGrpSpPr>
      <p:grpSpPr>
        <a:xfrm>
          <a:off x="0" y="0"/>
          <a:ext cx="0" cy="0"/>
          <a:chOff x="0" y="0"/>
          <a:chExt cx="0" cy="0"/>
        </a:xfrm>
      </p:grpSpPr>
      <p:sp>
        <p:nvSpPr>
          <p:cNvPr id="35" name="Title Text"/>
          <p:cNvSpPr txBox="1">
            <a:spLocks noGrp="1"/>
          </p:cNvSpPr>
          <p:nvPr>
            <p:ph type="title"/>
          </p:nvPr>
        </p:nvSpPr>
        <p:spPr>
          <a:xfrm>
            <a:off x="977772" y="843460"/>
            <a:ext cx="7561168" cy="1346290"/>
          </a:xfrm>
          <a:prstGeom prst="rect">
            <a:avLst/>
          </a:prstGeom>
        </p:spPr>
        <p:txBody>
          <a:bodyPr anchor="t"/>
          <a:lstStyle>
            <a:lvl1pPr>
              <a:lnSpc>
                <a:spcPct val="80000"/>
              </a:lnSpc>
              <a:defRPr sz="5400"/>
            </a:lvl1pPr>
          </a:lstStyle>
          <a:p>
            <a:r>
              <a:t>Title Text</a:t>
            </a:r>
          </a:p>
        </p:txBody>
      </p:sp>
      <p:sp>
        <p:nvSpPr>
          <p:cNvPr id="36" name="Body Level One…"/>
          <p:cNvSpPr txBox="1">
            <a:spLocks noGrp="1"/>
          </p:cNvSpPr>
          <p:nvPr>
            <p:ph type="body" sz="half" idx="1"/>
          </p:nvPr>
        </p:nvSpPr>
        <p:spPr>
          <a:xfrm>
            <a:off x="8877300" y="842965"/>
            <a:ext cx="7772400" cy="76723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5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6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4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6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LORS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4" name="Body Level One…"/>
          <p:cNvSpPr txBox="1">
            <a:spLocks noGrp="1"/>
          </p:cNvSpPr>
          <p:nvPr>
            <p:ph type="body" sz="half" idx="1"/>
          </p:nvPr>
        </p:nvSpPr>
        <p:spPr>
          <a:xfrm>
            <a:off x="8754246"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LORS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2" name="Body Level One…"/>
          <p:cNvSpPr txBox="1">
            <a:spLocks noGrp="1"/>
          </p:cNvSpPr>
          <p:nvPr>
            <p:ph type="body" sz="half" idx="1"/>
          </p:nvPr>
        </p:nvSpPr>
        <p:spPr>
          <a:xfrm>
            <a:off x="11219408"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2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a:spLocks noGrp="1"/>
          </p:cNvSpPr>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AYOFF ZWART">
    <p:bg>
      <p:bgPr>
        <a:solidFill>
          <a:srgbClr val="000000"/>
        </a:solidFill>
        <a:effectLst/>
      </p:bgPr>
    </p:bg>
    <p:spTree>
      <p:nvGrpSpPr>
        <p:cNvPr id="1" name=""/>
        <p:cNvGrpSpPr/>
        <p:nvPr/>
      </p:nvGrpSpPr>
      <p:grpSpPr>
        <a:xfrm>
          <a:off x="0" y="0"/>
          <a:ext cx="0" cy="0"/>
          <a:chOff x="0" y="0"/>
          <a:chExt cx="0" cy="0"/>
        </a:xfrm>
      </p:grpSpPr>
      <p:sp>
        <p:nvSpPr>
          <p:cNvPr id="54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2"/>
                </a:solidFill>
              </a:defRPr>
            </a:lvl1pPr>
          </a:lstStyle>
          <a:p>
            <a:r>
              <a:t>Title Text</a:t>
            </a:r>
          </a:p>
        </p:txBody>
      </p:sp>
      <p:sp>
        <p:nvSpPr>
          <p:cNvPr id="54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solidFill>
                  <a:srgbClr val="FFFFFF"/>
                </a:solidFill>
              </a:defRPr>
            </a:lvl1pPr>
            <a:lvl2pPr marL="1327112" indent="-717624" algn="ctr">
              <a:lnSpc>
                <a:spcPct val="80000"/>
              </a:lnSpc>
              <a:buFontTx/>
              <a:defRPr sz="7300" b="1">
                <a:solidFill>
                  <a:srgbClr val="FFFFFF"/>
                </a:solidFill>
              </a:defRPr>
            </a:lvl2pPr>
            <a:lvl3pPr marL="2013491" indent="-794512" algn="ctr">
              <a:lnSpc>
                <a:spcPct val="80000"/>
              </a:lnSpc>
              <a:buFontTx/>
              <a:defRPr sz="7300" b="1">
                <a:solidFill>
                  <a:srgbClr val="FFFFFF"/>
                </a:solidFill>
              </a:defRPr>
            </a:lvl3pPr>
            <a:lvl4pPr marL="2755400" indent="-926931" algn="ctr">
              <a:lnSpc>
                <a:spcPct val="80000"/>
              </a:lnSpc>
              <a:buFontTx/>
              <a:defRPr sz="7300" b="1">
                <a:solidFill>
                  <a:srgbClr val="FFFFFF"/>
                </a:solidFill>
              </a:defRPr>
            </a:lvl4pPr>
            <a:lvl5pPr algn="ctr">
              <a:lnSpc>
                <a:spcPct val="80000"/>
              </a:lnSpc>
              <a:buFontTx/>
              <a:defRPr sz="73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4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AYOFF WIT">
    <p:spTree>
      <p:nvGrpSpPr>
        <p:cNvPr id="1" name=""/>
        <p:cNvGrpSpPr/>
        <p:nvPr/>
      </p:nvGrpSpPr>
      <p:grpSpPr>
        <a:xfrm>
          <a:off x="0" y="0"/>
          <a:ext cx="0" cy="0"/>
          <a:chOff x="0" y="0"/>
          <a:chExt cx="0" cy="0"/>
        </a:xfrm>
      </p:grpSpPr>
      <p:sp>
        <p:nvSpPr>
          <p:cNvPr id="55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1"/>
                </a:solidFill>
              </a:defRPr>
            </a:lvl1pPr>
          </a:lstStyle>
          <a:p>
            <a:r>
              <a:t>Title Text</a:t>
            </a:r>
          </a:p>
        </p:txBody>
      </p:sp>
      <p:sp>
        <p:nvSpPr>
          <p:cNvPr id="55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lvl1pPr>
            <a:lvl2pPr marL="1327112" indent="-717624" algn="ctr">
              <a:lnSpc>
                <a:spcPct val="80000"/>
              </a:lnSpc>
              <a:buFontTx/>
              <a:defRPr sz="7300" b="1"/>
            </a:lvl2pPr>
            <a:lvl3pPr marL="2013491" indent="-794512" algn="ctr">
              <a:lnSpc>
                <a:spcPct val="80000"/>
              </a:lnSpc>
              <a:buFontTx/>
              <a:defRPr sz="7300" b="1"/>
            </a:lvl3pPr>
            <a:lvl4pPr marL="2755400" indent="-926931" algn="ctr">
              <a:lnSpc>
                <a:spcPct val="80000"/>
              </a:lnSpc>
              <a:buFontTx/>
              <a:defRPr sz="7300" b="1"/>
            </a:lvl4pPr>
            <a:lvl5pPr algn="ctr">
              <a:lnSpc>
                <a:spcPct val="80000"/>
              </a:lnSpc>
              <a:buFontTx/>
              <a:defRPr sz="7300" b="1"/>
            </a:lvl5pPr>
          </a:lstStyle>
          <a:p>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AYOFF 2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extBox 1"/>
          <p:cNvSpPr txBox="1"/>
          <p:nvPr/>
        </p:nvSpPr>
        <p:spPr>
          <a:xfrm>
            <a:off x="4095258" y="6480161"/>
            <a:ext cx="6618684"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62" name="TextBox 14"/>
          <p:cNvSpPr txBox="1"/>
          <p:nvPr/>
        </p:nvSpPr>
        <p:spPr>
          <a:xfrm>
            <a:off x="9326098" y="59061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56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AYOFF 2 PINK">
    <p:bg>
      <p:bgPr>
        <a:solidFill>
          <a:schemeClr val="accent5"/>
        </a:solidFill>
        <a:effectLst/>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7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7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PAYOFF 2 PINK">
    <p:bg>
      <p:bgPr>
        <a:solidFill>
          <a:schemeClr val="accent6"/>
        </a:solidFill>
        <a:effectLst/>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8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8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PAYOFF 2 PINK">
    <p:bg>
      <p:bgPr>
        <a:solidFill>
          <a:schemeClr val="accent4"/>
        </a:solidFill>
        <a:effectLst/>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9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9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_PAYOFF 2 PINK">
    <p:bg>
      <p:bgPr>
        <a:solidFill>
          <a:schemeClr val="accent3"/>
        </a:solidFill>
        <a:effectLst/>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0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0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PAYOFF 2 PINK">
    <p:bg>
      <p:bgPr>
        <a:solidFill>
          <a:schemeClr val="accent2"/>
        </a:solidFill>
        <a:effectLst/>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1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1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AYOFF 2 GREEN">
    <p:bg>
      <p:bgPr>
        <a:solidFill>
          <a:schemeClr val="accent1"/>
        </a:solidFill>
        <a:effectLst/>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2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2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PAYOFF 2 GREEN">
    <p:bg>
      <p:bgPr>
        <a:solidFill>
          <a:srgbClr val="00A9C7"/>
        </a:solidFill>
        <a:effectLst/>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32" name="TextBox 6"/>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3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AYOFF 2 ZWART">
    <p:bg>
      <p:bgPr>
        <a:solidFill>
          <a:srgbClr val="000000"/>
        </a:solidFill>
        <a:effectLst/>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42" name="TextBox 8"/>
          <p:cNvSpPr txBox="1"/>
          <p:nvPr/>
        </p:nvSpPr>
        <p:spPr>
          <a:xfrm>
            <a:off x="7802098" y="3505827"/>
            <a:ext cx="7426654" cy="2199623"/>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END">
    <p:bg>
      <p:bgPr>
        <a:solidFill>
          <a:srgbClr val="000000"/>
        </a:solidFill>
        <a:effectLst/>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4" cy="1208705"/>
          </a:xfrm>
          <a:prstGeom prst="rect">
            <a:avLst/>
          </a:prstGeom>
          <a:ln w="12700">
            <a:miter lim="400000"/>
          </a:ln>
        </p:spPr>
      </p:pic>
      <p:sp>
        <p:nvSpPr>
          <p:cNvPr id="65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r>
              <a:t>Title Text</a:t>
            </a:r>
          </a:p>
        </p:txBody>
      </p:sp>
      <p:sp>
        <p:nvSpPr>
          <p:cNvPr id="669" name="Body Level One…"/>
          <p:cNvSpPr txBox="1">
            <a:spLocks noGrp="1"/>
          </p:cNvSpPr>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5">
              <a:lnSpc>
                <a:spcPts val="3700"/>
              </a:lnSpc>
              <a:buSzPct val="100000"/>
              <a:buChar char="•"/>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0" name="Slide Number"/>
          <p:cNvSpPr txBox="1">
            <a:spLocks noGrp="1"/>
          </p:cNvSpPr>
          <p:nvPr>
            <p:ph type="sldNum" sz="quarter" idx="2"/>
          </p:nvPr>
        </p:nvSpPr>
        <p:spPr>
          <a:xfrm>
            <a:off x="15361212" y="473109"/>
            <a:ext cx="506548" cy="57391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84" name="Title Text"/>
          <p:cNvSpPr txBox="1">
            <a:spLocks noGrp="1"/>
          </p:cNvSpPr>
          <p:nvPr>
            <p:ph type="title"/>
          </p:nvPr>
        </p:nvSpPr>
        <p:spPr>
          <a:prstGeom prst="rect">
            <a:avLst/>
          </a:prstGeom>
        </p:spPr>
        <p:txBody>
          <a:bodyPr/>
          <a:lstStyle/>
          <a:p>
            <a:r>
              <a:t>Title Text</a:t>
            </a:r>
          </a:p>
        </p:txBody>
      </p:sp>
      <p:sp>
        <p:nvSpPr>
          <p:cNvPr id="6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300520" y="3029939"/>
            <a:ext cx="14739225" cy="2090704"/>
          </a:xfrm>
          <a:prstGeom prst="rect">
            <a:avLst/>
          </a:prstGeom>
        </p:spPr>
        <p:txBody>
          <a:bodyPr/>
          <a:lstStyle/>
          <a:p>
            <a:r>
              <a:t>Title Text</a:t>
            </a:r>
          </a:p>
        </p:txBody>
      </p:sp>
      <p:sp>
        <p:nvSpPr>
          <p:cNvPr id="694" name="Body Level One…"/>
          <p:cNvSpPr txBox="1">
            <a:spLocks noGrp="1"/>
          </p:cNvSpPr>
          <p:nvPr>
            <p:ph type="body" sz="quarter" idx="1"/>
          </p:nvPr>
        </p:nvSpPr>
        <p:spPr>
          <a:xfrm>
            <a:off x="2601040" y="5527040"/>
            <a:ext cx="12138184" cy="2492589"/>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2212" y="519112"/>
            <a:ext cx="14955841" cy="1885952"/>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chor="ctr">
            <a:normAutofit/>
          </a:bodyPr>
          <a:lstStyle/>
          <a:p>
            <a:r>
              <a:t>Title Text</a:t>
            </a:r>
          </a:p>
        </p:txBody>
      </p:sp>
      <p:sp>
        <p:nvSpPr>
          <p:cNvPr id="3" name="Body Level One…"/>
          <p:cNvSpPr txBox="1">
            <a:spLocks noGrp="1"/>
          </p:cNvSpPr>
          <p:nvPr>
            <p:ph type="body" idx="1"/>
          </p:nvPr>
        </p:nvSpPr>
        <p:spPr>
          <a:xfrm>
            <a:off x="1192212" y="2597150"/>
            <a:ext cx="14955841" cy="6188077"/>
          </a:xfrm>
          <a:prstGeom prst="rect">
            <a:avLst/>
          </a:prstGeom>
          <a:ln w="12700">
            <a:miter lim="400000"/>
          </a:ln>
          <a:extLst>
            <a:ext uri="{C572A759-6A51-4108-AA02-DFA0A04FC94B}">
              <ma14:wrappingTextBoxFlag xmlns="" xmlns:ma14="http://schemas.microsoft.com/office/mac/drawingml/2011/main"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427187" y="9040141"/>
            <a:ext cx="506548" cy="573917"/>
          </a:xfrm>
          <a:prstGeom prst="rect">
            <a:avLst/>
          </a:prstGeom>
          <a:ln w="12700">
            <a:miter lim="400000"/>
          </a:ln>
        </p:spPr>
        <p:txBody>
          <a:bodyPr wrap="none" lIns="77407" tIns="77407" rIns="77407" bIns="77407">
            <a:spAutoFit/>
          </a:bodyPr>
          <a:lstStyle>
            <a:lvl1pPr>
              <a:defRPr>
                <a:latin typeface="Arial Unicode MS"/>
                <a:ea typeface="Arial Unicode MS"/>
                <a:cs typeface="Arial Unicode MS"/>
                <a:sym typeface="Arial Unicode M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3pPr>
      <a:lvl4pPr marL="2285584"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sz="3600" b="0" i="0" u="none" strike="noStrike" cap="none" spc="0" baseline="0">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6pPr>
      <a:lvl7pPr marL="4114051"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7pPr>
      <a:lvl8pPr marL="472353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tinyurl.com/soaringpaas" TargetMode="External"/><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53.pn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61.png"/><Relationship Id="rId10" Type="http://schemas.openxmlformats.org/officeDocument/2006/relationships/image" Target="../media/image56.png"/><Relationship Id="rId4" Type="http://schemas.openxmlformats.org/officeDocument/2006/relationships/hyperlink" Target="https://frontend-metcsgse00739.apaas.us2.oraclecloud.com/" TargetMode="External"/><Relationship Id="rId9" Type="http://schemas.openxmlformats.org/officeDocument/2006/relationships/image" Target="../media/image55.png"/><Relationship Id="rId14" Type="http://schemas.openxmlformats.org/officeDocument/2006/relationships/image" Target="../media/image6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70.png"/><Relationship Id="rId4" Type="http://schemas.openxmlformats.org/officeDocument/2006/relationships/hyperlink" Target="http://104.155.85.98/ics/integration/flowsvc/soap/PROPOSENEWACTFOR_SOAP/v01/?wsdl"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104.155.85.98/ics/integration/flowsvc/soap/PROPOSENEWACTFOR_SOAP/v01/?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hyperlink" Target="http://104.155.85.98/soacs/soa-infra/services/aced-cloud-demo/ProposedActsService/ProposedActsService?wsdl" TargetMode="Externa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6.xml"/><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29.png"/><Relationship Id="rId16" Type="http://schemas.openxmlformats.org/officeDocument/2006/relationships/image" Target="../media/image59.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54.png"/><Relationship Id="rId5" Type="http://schemas.openxmlformats.org/officeDocument/2006/relationships/hyperlink" Target="https://frontend-metcsgse00739.apaas.us2.oraclecloud.com/" TargetMode="External"/><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70.png"/><Relationship Id="rId14"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png"/><Relationship Id="rId1" Type="http://schemas.openxmlformats.org/officeDocument/2006/relationships/slideLayout" Target="../slideLayouts/slideLayout25.xml"/><Relationship Id="rId6" Type="http://schemas.openxmlformats.org/officeDocument/2006/relationships/image" Target="../media/image81.jpeg"/><Relationship Id="rId5" Type="http://schemas.openxmlformats.org/officeDocument/2006/relationships/image" Target="../media/image80.jpeg"/><Relationship Id="rId10" Type="http://schemas.openxmlformats.org/officeDocument/2006/relationships/image" Target="../media/image85.png"/><Relationship Id="rId4" Type="http://schemas.openxmlformats.org/officeDocument/2006/relationships/image" Target="../media/image79.jpeg"/><Relationship Id="rId9" Type="http://schemas.openxmlformats.org/officeDocument/2006/relationships/image" Target="../media/image84.jpe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58.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57.png"/><Relationship Id="rId10" Type="http://schemas.openxmlformats.org/officeDocument/2006/relationships/image" Target="../media/image61.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60.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
          <p:cNvSpPr txBox="1">
            <a:spLocks noGrp="1"/>
          </p:cNvSpPr>
          <p:nvPr>
            <p:ph type="title"/>
          </p:nvPr>
        </p:nvSpPr>
        <p:spPr>
          <a:xfrm>
            <a:off x="1192143" y="2571563"/>
            <a:ext cx="14955979" cy="1290588"/>
          </a:xfrm>
          <a:prstGeom prst="rect">
            <a:avLst/>
          </a:prstGeom>
        </p:spPr>
        <p:txBody>
          <a:bodyPr>
            <a:noAutofit/>
          </a:bodyPr>
          <a:lstStyle/>
          <a:p>
            <a:pPr defTabSz="307182">
              <a:defRPr sz="2394">
                <a:solidFill>
                  <a:srgbClr val="FF0000"/>
                </a:solidFill>
              </a:defRPr>
            </a:pPr>
            <a:r>
              <a:rPr sz="6600" dirty="0"/>
              <a:t>World record Soaring trough the clouds</a:t>
            </a:r>
            <a:br>
              <a:rPr sz="6600" dirty="0"/>
            </a:br>
            <a:r>
              <a:rPr sz="4800" dirty="0" err="1"/>
              <a:t>LIve</a:t>
            </a:r>
            <a:r>
              <a:rPr sz="4800" dirty="0"/>
              <a:t> demo of </a:t>
            </a:r>
            <a:br>
              <a:rPr sz="4800" dirty="0"/>
            </a:br>
            <a:r>
              <a:rPr sz="8000" dirty="0"/>
              <a:t>19</a:t>
            </a:r>
            <a:r>
              <a:rPr sz="4800" dirty="0"/>
              <a:t> </a:t>
            </a:r>
            <a:br>
              <a:rPr sz="4800" dirty="0"/>
            </a:br>
            <a:r>
              <a:rPr sz="4800" dirty="0"/>
              <a:t>Oracle Public cloud services</a:t>
            </a:r>
          </a:p>
        </p:txBody>
      </p:sp>
      <p:sp>
        <p:nvSpPr>
          <p:cNvPr id="705" name="Text Placeholder 2"/>
          <p:cNvSpPr txBox="1">
            <a:spLocks noGrp="1"/>
          </p:cNvSpPr>
          <p:nvPr>
            <p:ph type="body" sz="quarter" idx="1"/>
          </p:nvPr>
        </p:nvSpPr>
        <p:spPr>
          <a:xfrm>
            <a:off x="1192143" y="7025640"/>
            <a:ext cx="14955979" cy="2118362"/>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2"/>
          <a:stretch>
            <a:fillRect/>
          </a:stretch>
        </p:blipFill>
        <p:spPr>
          <a:xfrm>
            <a:off x="12295940" y="7819841"/>
            <a:ext cx="4830854" cy="1621367"/>
          </a:xfrm>
          <a:custGeom>
            <a:avLst/>
            <a:gdLst/>
            <a:ahLst/>
            <a:cxnLst>
              <a:cxn ang="0">
                <a:pos x="wd2" y="hd2"/>
              </a:cxn>
              <a:cxn ang="5400000">
                <a:pos x="wd2" y="hd2"/>
              </a:cxn>
              <a:cxn ang="10800000">
                <a:pos x="wd2" y="hd2"/>
              </a:cxn>
              <a:cxn ang="16200000">
                <a:pos x="wd2" y="hd2"/>
              </a:cxn>
            </a:cxnLst>
            <a:rect l="0" t="0" r="r" b="b"/>
            <a:pathLst>
              <a:path w="20879" h="20713"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7"/>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7"/>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itle 3"/>
          <p:cNvSpPr txBox="1">
            <a:spLocks noGrp="1"/>
          </p:cNvSpPr>
          <p:nvPr>
            <p:ph type="title"/>
          </p:nvPr>
        </p:nvSpPr>
        <p:spPr>
          <a:xfrm>
            <a:off x="977769" y="843460"/>
            <a:ext cx="12883040" cy="1346290"/>
          </a:xfrm>
          <a:prstGeom prst="rect">
            <a:avLst/>
          </a:prstGeom>
        </p:spPr>
        <p:txBody>
          <a:bodyPr/>
          <a:lstStyle/>
          <a:p>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867013" y="780345"/>
            <a:ext cx="15859727" cy="1408001"/>
          </a:xfrm>
          <a:prstGeom prst="rect">
            <a:avLst/>
          </a:prstGeom>
        </p:spPr>
        <p:txBody>
          <a:bodyPr/>
          <a:lstStyle/>
          <a:p>
            <a:r>
              <a:t>Open Task</a:t>
            </a:r>
          </a:p>
        </p:txBody>
      </p:sp>
      <p:sp>
        <p:nvSpPr>
          <p:cNvPr id="858"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59"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xfrm>
            <a:off x="977769" y="843460"/>
            <a:ext cx="12883040" cy="1346290"/>
          </a:xfrm>
          <a:prstGeom prst="rect">
            <a:avLst/>
          </a:prstGeom>
        </p:spPr>
        <p:txBody>
          <a:bodyPr/>
          <a:lstStyle/>
          <a:p>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6"/>
            <a:ext cx="14498638" cy="686117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867013" y="780345"/>
            <a:ext cx="15859727" cy="1408001"/>
          </a:xfrm>
          <a:prstGeom prst="rect">
            <a:avLst/>
          </a:prstGeom>
        </p:spPr>
        <p:txBody>
          <a:bodyPr/>
          <a:lstStyle/>
          <a:p>
            <a:r>
              <a:t>Approve task</a:t>
            </a:r>
          </a:p>
        </p:txBody>
      </p:sp>
      <p:sp>
        <p:nvSpPr>
          <p:cNvPr id="865"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66"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
        <p:nvSpPr>
          <p:cNvPr id="867" name="Straight Arrow Connector 5"/>
          <p:cNvSpPr/>
          <p:nvPr/>
        </p:nvSpPr>
        <p:spPr>
          <a:xfrm flipV="1">
            <a:off x="634179" y="1742849"/>
            <a:ext cx="717758" cy="458543"/>
          </a:xfrm>
          <a:prstGeom prst="line">
            <a:avLst/>
          </a:prstGeom>
          <a:ln w="19050">
            <a:solidFill>
              <a:schemeClr val="accent1"/>
            </a:solidFill>
            <a:miter/>
            <a:tailEnd type="triangle"/>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977769" y="843460"/>
            <a:ext cx="12883040" cy="1346290"/>
          </a:xfrm>
          <a:prstGeom prst="rect">
            <a:avLst/>
          </a:prstGeom>
        </p:spPr>
        <p:txBody>
          <a:bodyPr/>
          <a:lstStyle/>
          <a:p>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sp>
        <p:nvSpPr>
          <p:cNvPr id="873" name="Text Placeholder 2"/>
          <p:cNvSpPr txBox="1">
            <a:spLocks noGrp="1"/>
          </p:cNvSpPr>
          <p:nvPr>
            <p:ph type="body" idx="1"/>
          </p:nvPr>
        </p:nvSpPr>
        <p:spPr>
          <a:xfrm>
            <a:off x="1917700" y="2603499"/>
            <a:ext cx="11942765" cy="5727703"/>
          </a:xfrm>
          <a:prstGeom prst="rect">
            <a:avLst/>
          </a:prstGeom>
        </p:spPr>
        <p:txBody>
          <a:bodyPr/>
          <a:lstStyle/>
          <a:p>
            <a:r>
              <a:t>@Danilo: screenshot of Tweet, Email and OSSI outcome</a:t>
            </a:r>
          </a:p>
          <a:p>
            <a:r>
              <a:t>Demo:</a:t>
            </a:r>
          </a:p>
          <a:p>
            <a:pPr marL="914231" lvl="1" indent="-304743">
              <a:spcBef>
                <a:spcPts val="600"/>
              </a:spcBef>
              <a:defRPr sz="3100"/>
            </a:pPr>
            <a:r>
              <a:t>Show the tweet that is published to announce the newly registered artist proposal. </a:t>
            </a:r>
          </a:p>
          <a:p>
            <a:pPr marL="914231" lvl="1" indent="-304743">
              <a:spcBef>
                <a:spcPts val="600"/>
              </a:spcBef>
              <a:defRPr sz="3100"/>
            </a:pPr>
            <a:r>
              <a:t>Show the email on Gmail with the newly accepted proposal</a:t>
            </a:r>
          </a:p>
          <a:p>
            <a:pPr marL="914231" lvl="1" indent="-304743">
              <a:spcBef>
                <a:spcPts val="600"/>
              </a:spcBef>
              <a:defRPr sz="3100"/>
            </a:pPr>
            <a:r>
              <a:t>Show the result of whatever we can make OSSI do in response to the new artist proposal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977769" y="843460"/>
            <a:ext cx="14373067" cy="1346290"/>
          </a:xfrm>
          <a:prstGeom prst="rect">
            <a:avLst/>
          </a:prstGeom>
        </p:spPr>
        <p:txBody>
          <a:bodyPr/>
          <a:lstStyle>
            <a:lvl1pPr defTabSz="1097080">
              <a:defRPr sz="4800"/>
            </a:lvl1pPr>
          </a:lstStyle>
          <a:p>
            <a:r>
              <a:t>Conference Artist Proposals Portal with the new proposal and artist enrichment</a:t>
            </a:r>
          </a:p>
        </p:txBody>
      </p:sp>
      <p:sp>
        <p:nvSpPr>
          <p:cNvPr id="876" name="Text Placeholder 2"/>
          <p:cNvSpPr txBox="1">
            <a:spLocks noGrp="1"/>
          </p:cNvSpPr>
          <p:nvPr>
            <p:ph type="body" idx="1"/>
          </p:nvPr>
        </p:nvSpPr>
        <p:spPr>
          <a:xfrm>
            <a:off x="1917700" y="2603499"/>
            <a:ext cx="11942765" cy="5727703"/>
          </a:xfrm>
          <a:prstGeom prst="rect">
            <a:avLst/>
          </a:prstGeom>
        </p:spPr>
        <p:txBody>
          <a:bodyPr/>
          <a:lstStyle/>
          <a:p>
            <a:r>
              <a:t>@Richard:</a:t>
            </a:r>
          </a:p>
          <a:p>
            <a:pPr marL="914231" lvl="1" indent="-304743">
              <a:spcBef>
                <a:spcPts val="600"/>
              </a:spcBef>
              <a:defRPr sz="3100"/>
            </a:pPr>
            <a:r>
              <a:t>Screenshot of newly added artist in JET portal – with enrichment (such as image and albums)</a:t>
            </a:r>
          </a:p>
          <a:p>
            <a:pPr marL="914231" lvl="1" indent="-304743">
              <a:spcBef>
                <a:spcPts val="600"/>
              </a:spcBef>
              <a:defRPr sz="3100"/>
            </a:pPr>
            <a:r>
              <a:t>Demo: </a:t>
            </a:r>
          </a:p>
          <a:p>
            <a:pPr marL="1523722" lvl="2" indent="-304743">
              <a:spcBef>
                <a:spcPts val="600"/>
              </a:spcBef>
              <a:defRPr sz="2800"/>
            </a:pPr>
            <a:r>
              <a:t>with enrichment (such as image and albums)</a:t>
            </a:r>
          </a:p>
          <a:p>
            <a:pPr marL="1523722" lvl="2" indent="-304743">
              <a:spcBef>
                <a:spcPts val="600"/>
              </a:spcBef>
              <a:defRPr sz="2800"/>
            </a:pPr>
            <a:r>
              <a:t>Point out low number of likes</a:t>
            </a:r>
          </a:p>
          <a:p>
            <a:pPr marL="1523722" lvl="2" indent="-304743">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marL="1523722" lvl="2" indent="-304743">
              <a:spcBef>
                <a:spcPts val="600"/>
              </a:spcBef>
              <a:defRPr sz="2800"/>
            </a:pPr>
            <a:r>
              <a:t>Ask them to like artist proposals and watch the like count increase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770" y="1996480"/>
            <a:ext cx="9778212" cy="7100412"/>
          </a:xfrm>
          <a:prstGeom prst="rect">
            <a:avLst/>
          </a:prstGeom>
          <a:ln>
            <a:noFill/>
          </a:ln>
          <a:effectLst>
            <a:outerShdw blurRad="292100" dist="139700" dir="2700000" algn="tl" rotWithShape="0">
              <a:srgbClr val="333333">
                <a:alpha val="65000"/>
              </a:srgbClr>
            </a:outerShdw>
          </a:effectLst>
        </p:spPr>
      </p:pic>
      <p:sp>
        <p:nvSpPr>
          <p:cNvPr id="879" name="Title 1"/>
          <p:cNvSpPr txBox="1">
            <a:spLocks noGrp="1"/>
          </p:cNvSpPr>
          <p:nvPr>
            <p:ph type="title"/>
          </p:nvPr>
        </p:nvSpPr>
        <p:spPr>
          <a:xfrm>
            <a:off x="977770" y="843460"/>
            <a:ext cx="15730812" cy="1346290"/>
          </a:xfrm>
          <a:prstGeom prst="rect">
            <a:avLst/>
          </a:prstGeom>
        </p:spPr>
        <p:txBody>
          <a:bodyPr/>
          <a:lstStyle/>
          <a:p>
            <a:r>
              <a:t>Live Endpoints &amp; Resources for you to access</a:t>
            </a:r>
          </a:p>
        </p:txBody>
      </p:sp>
      <p:sp>
        <p:nvSpPr>
          <p:cNvPr id="880" name="TextBox 2">
            <a:hlinkClick r:id="rId3"/>
          </p:cNvPr>
          <p:cNvSpPr txBox="1"/>
          <p:nvPr/>
        </p:nvSpPr>
        <p:spPr>
          <a:xfrm>
            <a:off x="9189718" y="2377438"/>
            <a:ext cx="7206456" cy="769437"/>
          </a:xfrm>
          <a:prstGeom prst="rect">
            <a:avLst/>
          </a:prstGeom>
          <a:solidFill>
            <a:srgbClr val="BDE4FF"/>
          </a:solidFill>
          <a:ln w="12700">
            <a:miter lim="400000"/>
          </a:ln>
          <a:extLst>
            <a:ext uri="{C572A759-6A51-4108-AA02-DFA0A04FC94B}">
              <ma14:wrappingTextBoxFlag xmlns="" xmlns:ma14="http://schemas.microsoft.com/office/mac/drawingml/2011/main" val="1"/>
            </a:ext>
          </a:extLst>
        </p:spPr>
        <p:txBody>
          <a:bodyPr wrap="none" lIns="45718" tIns="45718" rIns="45718" bIns="45718">
            <a:spAutoFit/>
          </a:bodyPr>
          <a:lstStyle>
            <a:lvl1pPr>
              <a:defRPr sz="4400">
                <a:latin typeface="Berlin Sans FB"/>
                <a:ea typeface="Berlin Sans FB"/>
                <a:cs typeface="Berlin Sans FB"/>
                <a:sym typeface="Berlin Sans FB"/>
              </a:defRPr>
            </a:lvl1pPr>
          </a:lstStyle>
          <a:p>
            <a:r>
              <a:rPr dirty="0"/>
              <a:t>http://tinyurl.com/</a:t>
            </a:r>
            <a:r>
              <a:rPr lang="en-US" dirty="0"/>
              <a:t>soaringpaas</a:t>
            </a:r>
            <a:endParaRPr dirty="0"/>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8" y="2218041"/>
            <a:ext cx="12680671" cy="667592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44D30-192B-44B7-AD01-5EB25A760675}"/>
              </a:ext>
            </a:extLst>
          </p:cNvPr>
          <p:cNvSpPr>
            <a:spLocks noGrp="1"/>
          </p:cNvSpPr>
          <p:nvPr>
            <p:ph type="title"/>
          </p:nvPr>
        </p:nvSpPr>
        <p:spPr/>
        <p:txBody>
          <a:bodyPr/>
          <a:lstStyle/>
          <a:p>
            <a:r>
              <a:rPr lang="en-US" dirty="0"/>
              <a:t>Do it yourself</a:t>
            </a:r>
          </a:p>
        </p:txBody>
      </p:sp>
      <p:sp>
        <p:nvSpPr>
          <p:cNvPr id="3" name="Text Placeholder 2">
            <a:extLst>
              <a:ext uri="{FF2B5EF4-FFF2-40B4-BE49-F238E27FC236}">
                <a16:creationId xmlns:a16="http://schemas.microsoft.com/office/drawing/2014/main" id="{4D861121-5AAD-42C3-8080-E2EC8E8438C3}"/>
              </a:ext>
            </a:extLst>
          </p:cNvPr>
          <p:cNvSpPr>
            <a:spLocks noGrp="1"/>
          </p:cNvSpPr>
          <p:nvPr>
            <p:ph type="body" idx="1"/>
          </p:nvPr>
        </p:nvSpPr>
        <p:spPr/>
        <p:txBody>
          <a:bodyPr/>
          <a:lstStyle/>
          <a:p>
            <a:r>
              <a:rPr lang="en-US" dirty="0"/>
              <a:t>Download the MAX Application from the Apple Store or Google Play</a:t>
            </a:r>
          </a:p>
          <a:p>
            <a:r>
              <a:rPr lang="en-US" dirty="0"/>
              <a:t>Read the QR code</a:t>
            </a:r>
          </a:p>
          <a:p>
            <a:r>
              <a:rPr lang="en-US" dirty="0"/>
              <a:t>Login with </a:t>
            </a:r>
            <a:r>
              <a:rPr lang="nl-NL" dirty="0" err="1"/>
              <a:t>Mobileuser</a:t>
            </a:r>
            <a:r>
              <a:rPr lang="nl-NL" dirty="0"/>
              <a:t> / soaringOOW17</a:t>
            </a:r>
            <a:endParaRPr lang="en-US" dirty="0"/>
          </a:p>
          <a:p>
            <a:endParaRPr lang="en-US" dirty="0"/>
          </a:p>
          <a:p>
            <a:pPr marL="0" indent="0">
              <a:buNone/>
            </a:pPr>
            <a:endParaRPr lang="en-US" dirty="0"/>
          </a:p>
          <a:p>
            <a:pPr marL="0" indent="0">
              <a:buNone/>
            </a:pPr>
            <a:endParaRPr lang="en-US" dirty="0"/>
          </a:p>
        </p:txBody>
      </p:sp>
      <p:pic>
        <p:nvPicPr>
          <p:cNvPr id="8" name="Picture 7">
            <a:extLst>
              <a:ext uri="{FF2B5EF4-FFF2-40B4-BE49-F238E27FC236}">
                <a16:creationId xmlns:a16="http://schemas.microsoft.com/office/drawing/2014/main" id="{144A1597-1919-46FF-A6FD-028E07706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71806" y="3292624"/>
            <a:ext cx="5760640" cy="5760640"/>
          </a:xfrm>
          <a:prstGeom prst="rect">
            <a:avLst/>
          </a:prstGeom>
        </p:spPr>
      </p:pic>
    </p:spTree>
    <p:extLst>
      <p:ext uri="{BB962C8B-B14F-4D97-AF65-F5344CB8AC3E}">
        <p14:creationId xmlns:p14="http://schemas.microsoft.com/office/powerpoint/2010/main" val="350744308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1"/>
          <p:cNvSpPr txBox="1">
            <a:spLocks noGrp="1"/>
          </p:cNvSpPr>
          <p:nvPr>
            <p:ph type="title"/>
          </p:nvPr>
        </p:nvSpPr>
        <p:spPr>
          <a:xfrm>
            <a:off x="977770" y="843460"/>
            <a:ext cx="15506829" cy="1346290"/>
          </a:xfrm>
          <a:prstGeom prst="rect">
            <a:avLst/>
          </a:prstGeom>
        </p:spPr>
        <p:txBody>
          <a:bodyPr/>
          <a:lstStyle/>
          <a:p>
            <a:r>
              <a:t>Soaring through the clouds</a:t>
            </a:r>
          </a:p>
        </p:txBody>
      </p:sp>
      <p:sp>
        <p:nvSpPr>
          <p:cNvPr id="709" name="Text Placeholder 2"/>
          <p:cNvSpPr txBox="1">
            <a:spLocks noGrp="1"/>
          </p:cNvSpPr>
          <p:nvPr>
            <p:ph type="body" idx="1"/>
          </p:nvPr>
        </p:nvSpPr>
        <p:spPr>
          <a:xfrm>
            <a:off x="1902168" y="2655978"/>
            <a:ext cx="11958640" cy="5670553"/>
          </a:xfrm>
          <a:prstGeom prst="rect">
            <a:avLst/>
          </a:prstGeom>
        </p:spPr>
        <p:txBody>
          <a:bodyPr/>
          <a:lstStyle/>
          <a:p>
            <a:r>
              <a:t>Prepared by international team of Oracle ACEs</a:t>
            </a:r>
          </a:p>
          <a:p>
            <a:r>
              <a:t>Presented five times before today:</a:t>
            </a:r>
          </a:p>
          <a:p>
            <a:pPr marL="914231" lvl="1" indent="-304743">
              <a:spcBef>
                <a:spcPts val="600"/>
              </a:spcBef>
              <a:defRPr sz="3100"/>
            </a:pPr>
            <a:r>
              <a:t>Valencia, Spain, March 2016</a:t>
            </a:r>
          </a:p>
          <a:p>
            <a:pPr marL="914231" lvl="1" indent="-304743">
              <a:spcBef>
                <a:spcPts val="600"/>
              </a:spcBef>
              <a:defRPr sz="3100"/>
            </a:pPr>
            <a:r>
              <a:t>Katwijk, Netherlands, June 2016</a:t>
            </a:r>
          </a:p>
          <a:p>
            <a:pPr marL="914231" lvl="1" indent="-304743">
              <a:spcBef>
                <a:spcPts val="600"/>
              </a:spcBef>
              <a:defRPr sz="3100"/>
            </a:pPr>
            <a:r>
              <a:t>San Francisco, USA, September 2016</a:t>
            </a:r>
          </a:p>
          <a:p>
            <a:pPr marL="914231" lvl="1" indent="-304743">
              <a:spcBef>
                <a:spcPts val="600"/>
              </a:spcBef>
              <a:defRPr sz="3100"/>
            </a:pPr>
            <a:r>
              <a:t>Split, Croatia, March 2017</a:t>
            </a:r>
          </a:p>
          <a:p>
            <a:pPr marL="914231" lvl="1" indent="-304743">
              <a:spcBef>
                <a:spcPts val="600"/>
              </a:spcBef>
              <a:defRPr sz="3100"/>
            </a:pPr>
            <a:r>
              <a:t>Amersfoort, Netherlands, June 2017</a:t>
            </a:r>
          </a:p>
          <a:p>
            <a:r>
              <a:t>Objective: demonstrate live a working end-to-end </a:t>
            </a:r>
            <a:br/>
            <a:r>
              <a:t>integrated flow using Oracle PaaS Cloud Services</a:t>
            </a:r>
          </a:p>
          <a:p>
            <a:pPr marL="914231" lvl="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8"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5" cy="3479308"/>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8" cy="1837979"/>
          </a:xfrm>
          <a:prstGeom prst="rect">
            <a:avLst/>
          </a:prstGeom>
          <a:ln w="12700">
            <a:miter lim="400000"/>
          </a:ln>
          <a:effectLst>
            <a:outerShdw blurRad="292100" dist="139700" dir="2700000" rotWithShape="0">
              <a:srgbClr val="333333">
                <a:alpha val="64999"/>
              </a:srgbClr>
            </a:outerShdw>
          </a:effectLst>
        </p:spPr>
      </p:pic>
      <p:sp>
        <p:nvSpPr>
          <p:cNvPr id="713" name="Straight Arrow Connector 6"/>
          <p:cNvSpPr/>
          <p:nvPr/>
        </p:nvSpPr>
        <p:spPr>
          <a:xfrm flipH="1" flipV="1">
            <a:off x="15163798" y="3703320"/>
            <a:ext cx="960122" cy="533402"/>
          </a:xfrm>
          <a:prstGeom prst="line">
            <a:avLst/>
          </a:prstGeom>
          <a:ln w="28575">
            <a:solidFill>
              <a:srgbClr val="B2236C"/>
            </a:solidFill>
            <a:miter/>
            <a:tailEnd type="triangle"/>
          </a:ln>
        </p:spPr>
        <p:txBody>
          <a:bodyPr lIns="45718" tIns="45718" rIns="45718" bIns="45718"/>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8A88-383A-43BD-A97C-947C77F6549A}"/>
              </a:ext>
            </a:extLst>
          </p:cNvPr>
          <p:cNvSpPr>
            <a:spLocks noGrp="1"/>
          </p:cNvSpPr>
          <p:nvPr>
            <p:ph type="title"/>
          </p:nvPr>
        </p:nvSpPr>
        <p:spPr/>
        <p:txBody>
          <a:bodyPr/>
          <a:lstStyle/>
          <a:p>
            <a:r>
              <a:rPr lang="en-US" dirty="0"/>
              <a:t>Artist overview and details</a:t>
            </a:r>
          </a:p>
        </p:txBody>
      </p:sp>
      <p:pic>
        <p:nvPicPr>
          <p:cNvPr id="5" name="Picture 4">
            <a:extLst>
              <a:ext uri="{FF2B5EF4-FFF2-40B4-BE49-F238E27FC236}">
                <a16:creationId xmlns:a16="http://schemas.microsoft.com/office/drawing/2014/main" id="{6DC9F7CC-3BA2-49B1-8046-7B6A6CCEA7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8918" y="2428528"/>
            <a:ext cx="3562614" cy="6336704"/>
          </a:xfrm>
          <a:prstGeom prst="rect">
            <a:avLst/>
          </a:prstGeom>
          <a:ln w="323850">
            <a:solidFill>
              <a:schemeClr val="tx1"/>
            </a:solidFill>
          </a:ln>
        </p:spPr>
      </p:pic>
      <p:pic>
        <p:nvPicPr>
          <p:cNvPr id="7" name="Picture 6">
            <a:extLst>
              <a:ext uri="{FF2B5EF4-FFF2-40B4-BE49-F238E27FC236}">
                <a16:creationId xmlns:a16="http://schemas.microsoft.com/office/drawing/2014/main" id="{6B0D5716-CEA1-4685-8E80-60981D4719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3535" y="2428529"/>
            <a:ext cx="3562614" cy="6336704"/>
          </a:xfrm>
          <a:prstGeom prst="rect">
            <a:avLst/>
          </a:prstGeom>
          <a:ln w="323850">
            <a:solidFill>
              <a:schemeClr val="tx1"/>
            </a:solidFill>
          </a:ln>
        </p:spPr>
      </p:pic>
    </p:spTree>
    <p:extLst>
      <p:ext uri="{BB962C8B-B14F-4D97-AF65-F5344CB8AC3E}">
        <p14:creationId xmlns:p14="http://schemas.microsoft.com/office/powerpoint/2010/main" val="5160584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Artist proposal back office raw data management application</a:t>
            </a:r>
          </a:p>
        </p:txBody>
      </p:sp>
      <p:sp>
        <p:nvSpPr>
          <p:cNvPr id="2" name="Text Placeholder 1"/>
          <p:cNvSpPr>
            <a:spLocks noGrp="1"/>
          </p:cNvSpPr>
          <p:nvPr>
            <p:ph type="body" idx="1"/>
          </p:nvPr>
        </p:nvSpPr>
        <p:spPr/>
        <p:txBody>
          <a:bodyPr/>
          <a:lstStyle/>
          <a:p>
            <a:endParaRPr lang="nl-NL"/>
          </a:p>
        </p:txBody>
      </p:sp>
      <p:pic>
        <p:nvPicPr>
          <p:cNvPr id="3" name="Picture 2"/>
          <p:cNvPicPr>
            <a:picLocks noChangeAspect="1"/>
          </p:cNvPicPr>
          <p:nvPr/>
        </p:nvPicPr>
        <p:blipFill>
          <a:blip r:embed="rId2"/>
          <a:stretch>
            <a:fillRect/>
          </a:stretch>
        </p:blipFill>
        <p:spPr>
          <a:xfrm>
            <a:off x="1001233" y="2159984"/>
            <a:ext cx="10042781" cy="742515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Data visualization and data analysis – citizen data science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46" y="2449480"/>
            <a:ext cx="12902761" cy="654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pic>
        <p:nvPicPr>
          <p:cNvPr id="897"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898"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sp>
        <p:nvSpPr>
          <p:cNvPr id="903" name="Text Placeholder 2"/>
          <p:cNvSpPr txBox="1">
            <a:spLocks noGrp="1"/>
          </p:cNvSpPr>
          <p:nvPr>
            <p:ph type="body" idx="1"/>
          </p:nvPr>
        </p:nvSpPr>
        <p:spPr>
          <a:xfrm>
            <a:off x="1917700" y="2603499"/>
            <a:ext cx="11942765" cy="5727703"/>
          </a:xfrm>
          <a:prstGeom prst="rect">
            <a:avLst/>
          </a:prstGeom>
        </p:spPr>
        <p:txBody>
          <a:bodyPr/>
          <a:lstStyle/>
          <a:p>
            <a:endParaRPr/>
          </a:p>
        </p:txBody>
      </p:sp>
      <p:pic>
        <p:nvPicPr>
          <p:cNvPr id="904" name="Picture 5" descr="Picture 5"/>
          <p:cNvPicPr>
            <a:picLocks noChangeAspect="1"/>
          </p:cNvPicPr>
          <p:nvPr/>
        </p:nvPicPr>
        <p:blipFill>
          <a:blip r:embed="rId2">
            <a:extLst/>
          </a:blip>
          <a:stretch>
            <a:fillRect/>
          </a:stretch>
        </p:blipFill>
        <p:spPr>
          <a:xfrm>
            <a:off x="233083" y="2603500"/>
            <a:ext cx="13001344" cy="7088523"/>
          </a:xfrm>
          <a:prstGeom prst="rect">
            <a:avLst/>
          </a:prstGeom>
          <a:ln w="12700">
            <a:miter lim="400000"/>
          </a:ln>
        </p:spPr>
      </p:pic>
      <p:sp>
        <p:nvSpPr>
          <p:cNvPr id="905" name="Rectangle 6"/>
          <p:cNvSpPr/>
          <p:nvPr/>
        </p:nvSpPr>
        <p:spPr>
          <a:xfrm>
            <a:off x="1344704" y="8032376"/>
            <a:ext cx="3872757"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06" name="Picture 4" descr="Picture 4"/>
          <p:cNvPicPr>
            <a:picLocks noChangeAspect="1"/>
          </p:cNvPicPr>
          <p:nvPr/>
        </p:nvPicPr>
        <p:blipFill>
          <a:blip r:embed="rId3">
            <a:extLst/>
          </a:blip>
          <a:stretch>
            <a:fillRect/>
          </a:stretch>
        </p:blipFill>
        <p:spPr>
          <a:xfrm>
            <a:off x="6937036" y="1516604"/>
            <a:ext cx="10161187" cy="6968836"/>
          </a:xfrm>
          <a:prstGeom prst="rect">
            <a:avLst/>
          </a:prstGeom>
          <a:ln w="12700">
            <a:miter lim="400000"/>
          </a:ln>
        </p:spPr>
      </p:pic>
      <p:sp>
        <p:nvSpPr>
          <p:cNvPr id="907" name="Straight Arrow Connector 8"/>
          <p:cNvSpPr/>
          <p:nvPr/>
        </p:nvSpPr>
        <p:spPr>
          <a:xfrm flipV="1">
            <a:off x="5217459" y="5001021"/>
            <a:ext cx="1719579" cy="3452696"/>
          </a:xfrm>
          <a:prstGeom prst="line">
            <a:avLst/>
          </a:prstGeom>
          <a:ln w="50800">
            <a:solidFill>
              <a:schemeClr val="accent6"/>
            </a:solidFill>
            <a:miter/>
            <a:tailEnd type="triangle"/>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0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1" animBg="1" advAuto="0"/>
      <p:bldP spid="906" grpId="3" animBg="1" advAuto="0"/>
      <p:bldP spid="907"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Title 1"/>
          <p:cNvSpPr txBox="1">
            <a:spLocks noGrp="1"/>
          </p:cNvSpPr>
          <p:nvPr>
            <p:ph type="title"/>
          </p:nvPr>
        </p:nvSpPr>
        <p:spPr>
          <a:xfrm>
            <a:off x="977769" y="843460"/>
            <a:ext cx="12883040" cy="1346290"/>
          </a:xfrm>
          <a:prstGeom prst="rect">
            <a:avLst/>
          </a:prstGeom>
        </p:spPr>
        <p:txBody>
          <a:bodyPr/>
          <a:lstStyle/>
          <a:p>
            <a:pPr defTabSz="1097080">
              <a:defRPr sz="4800"/>
            </a:pPr>
            <a:r>
              <a:t>cloud solution </a:t>
            </a:r>
            <a:br/>
            <a:r>
              <a:t>architecture</a:t>
            </a:r>
          </a:p>
        </p:txBody>
      </p:sp>
      <p:grpSp>
        <p:nvGrpSpPr>
          <p:cNvPr id="912" name="Rounded Rectangle 4">
            <a:hlinkClick r:id="rId2"/>
          </p:cNvPr>
          <p:cNvGrpSpPr/>
          <p:nvPr/>
        </p:nvGrpSpPr>
        <p:grpSpPr>
          <a:xfrm>
            <a:off x="8845025" y="5663195"/>
            <a:ext cx="1518271" cy="753624"/>
            <a:chOff x="0" y="0"/>
            <a:chExt cx="1518269" cy="753623"/>
          </a:xfrm>
        </p:grpSpPr>
        <p:sp>
          <p:nvSpPr>
            <p:cNvPr id="910"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SOA CS</a:t>
              </a:r>
            </a:p>
          </p:txBody>
        </p:sp>
      </p:grpSp>
      <p:grpSp>
        <p:nvGrpSpPr>
          <p:cNvPr id="915" name="Rounded Rectangle 5"/>
          <p:cNvGrpSpPr/>
          <p:nvPr/>
        </p:nvGrpSpPr>
        <p:grpSpPr>
          <a:xfrm>
            <a:off x="6530992" y="3767675"/>
            <a:ext cx="1518270" cy="753624"/>
            <a:chOff x="0" y="0"/>
            <a:chExt cx="1518269" cy="753623"/>
          </a:xfrm>
        </p:grpSpPr>
        <p:sp>
          <p:nvSpPr>
            <p:cNvPr id="913"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DBaaS</a:t>
              </a:r>
            </a:p>
          </p:txBody>
        </p:sp>
      </p:grpSp>
      <p:grpSp>
        <p:nvGrpSpPr>
          <p:cNvPr id="918" name="Rounded Rectangle 7">
            <a:hlinkClick r:id="rId3"/>
          </p:cNvPr>
          <p:cNvGrpSpPr/>
          <p:nvPr/>
        </p:nvGrpSpPr>
        <p:grpSpPr>
          <a:xfrm>
            <a:off x="10325888" y="7229178"/>
            <a:ext cx="2754485" cy="753624"/>
            <a:chOff x="0" y="0"/>
            <a:chExt cx="2754484" cy="753623"/>
          </a:xfrm>
        </p:grpSpPr>
        <p:sp>
          <p:nvSpPr>
            <p:cNvPr id="916" name="Rounded Rectangle"/>
            <p:cNvSpPr/>
            <p:nvPr/>
          </p:nvSpPr>
          <p:spPr>
            <a:xfrm>
              <a:off x="0" y="-1"/>
              <a:ext cx="2754485"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7"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MCS</a:t>
              </a:r>
            </a:p>
          </p:txBody>
        </p:sp>
      </p:grpSp>
      <p:grpSp>
        <p:nvGrpSpPr>
          <p:cNvPr id="921" name="Rounded Rectangle 8">
            <a:hlinkClick r:id="rId4"/>
          </p:cNvPr>
          <p:cNvGrpSpPr/>
          <p:nvPr/>
        </p:nvGrpSpPr>
        <p:grpSpPr>
          <a:xfrm>
            <a:off x="5587292" y="8456616"/>
            <a:ext cx="3423628" cy="1076605"/>
            <a:chOff x="0" y="0"/>
            <a:chExt cx="3423626" cy="1076604"/>
          </a:xfrm>
        </p:grpSpPr>
        <p:sp>
          <p:nvSpPr>
            <p:cNvPr id="919"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20"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2" name="Elbow Connector 9"/>
          <p:cNvSpPr/>
          <p:nvPr/>
        </p:nvSpPr>
        <p:spPr>
          <a:xfrm>
            <a:off x="8966200" y="6422390"/>
            <a:ext cx="637541" cy="547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3" name="Elbow Connector 10"/>
          <p:cNvSpPr/>
          <p:nvPr/>
        </p:nvSpPr>
        <p:spPr>
          <a:xfrm>
            <a:off x="7298690" y="7715249"/>
            <a:ext cx="1667511" cy="7404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4" name="Elbow Connector 11"/>
          <p:cNvSpPr/>
          <p:nvPr/>
        </p:nvSpPr>
        <p:spPr>
          <a:xfrm rot="16200000" flipV="1">
            <a:off x="7859382" y="4334364"/>
            <a:ext cx="1504075"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27" name="Rounded Rectangle 12">
            <a:hlinkClick r:id="rId5"/>
          </p:cNvPr>
          <p:cNvGrpSpPr/>
          <p:nvPr/>
        </p:nvGrpSpPr>
        <p:grpSpPr>
          <a:xfrm>
            <a:off x="11040440" y="3708205"/>
            <a:ext cx="1518270" cy="753624"/>
            <a:chOff x="0" y="0"/>
            <a:chExt cx="1518269" cy="753623"/>
          </a:xfrm>
        </p:grpSpPr>
        <p:sp>
          <p:nvSpPr>
            <p:cNvPr id="925"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6"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ACCS</a:t>
              </a:r>
            </a:p>
          </p:txBody>
        </p:sp>
      </p:grpSp>
      <p:sp>
        <p:nvSpPr>
          <p:cNvPr id="928" name="Elbow Connector 13"/>
          <p:cNvSpPr/>
          <p:nvPr/>
        </p:nvSpPr>
        <p:spPr>
          <a:xfrm rot="5400000" flipH="1" flipV="1">
            <a:off x="9618584" y="4241339"/>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29" name="Elbow Connector 14"/>
          <p:cNvSpPr/>
          <p:nvPr/>
        </p:nvSpPr>
        <p:spPr>
          <a:xfrm rot="16200000" flipV="1">
            <a:off x="10695771" y="2604399"/>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30" name="Picture 2" descr="Picture 2"/>
          <p:cNvPicPr>
            <a:picLocks noChangeAspect="1"/>
          </p:cNvPicPr>
          <p:nvPr/>
        </p:nvPicPr>
        <p:blipFill>
          <a:blip r:embed="rId6">
            <a:extLst/>
          </a:blip>
          <a:stretch>
            <a:fillRect/>
          </a:stretch>
        </p:blipFill>
        <p:spPr>
          <a:xfrm>
            <a:off x="8633617" y="8322364"/>
            <a:ext cx="538303" cy="538303"/>
          </a:xfrm>
          <a:prstGeom prst="rect">
            <a:avLst/>
          </a:prstGeom>
          <a:ln w="12700">
            <a:miter lim="400000"/>
          </a:ln>
        </p:spPr>
      </p:pic>
      <p:grpSp>
        <p:nvGrpSpPr>
          <p:cNvPr id="933" name="Rounded Rectangle 17"/>
          <p:cNvGrpSpPr/>
          <p:nvPr/>
        </p:nvGrpSpPr>
        <p:grpSpPr>
          <a:xfrm>
            <a:off x="10492798" y="9152156"/>
            <a:ext cx="1435557" cy="670604"/>
            <a:chOff x="0" y="0"/>
            <a:chExt cx="1435555" cy="670603"/>
          </a:xfrm>
        </p:grpSpPr>
        <p:sp>
          <p:nvSpPr>
            <p:cNvPr id="931" name="Rounded Rectangle"/>
            <p:cNvSpPr/>
            <p:nvPr/>
          </p:nvSpPr>
          <p:spPr>
            <a:xfrm>
              <a:off x="0" y="-1"/>
              <a:ext cx="1435556" cy="67060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32" name="MAX"/>
            <p:cNvSpPr txBox="1"/>
            <p:nvPr/>
          </p:nvSpPr>
          <p:spPr>
            <a:xfrm>
              <a:off x="32736" y="124480"/>
              <a:ext cx="1370084"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MAX</a:t>
              </a:r>
            </a:p>
          </p:txBody>
        </p:sp>
      </p:grpSp>
      <p:grpSp>
        <p:nvGrpSpPr>
          <p:cNvPr id="936" name="Rounded Rectangle 18"/>
          <p:cNvGrpSpPr/>
          <p:nvPr/>
        </p:nvGrpSpPr>
        <p:grpSpPr>
          <a:xfrm>
            <a:off x="8332044" y="6977174"/>
            <a:ext cx="1268831" cy="732409"/>
            <a:chOff x="0" y="0"/>
            <a:chExt cx="1268830" cy="732407"/>
          </a:xfrm>
        </p:grpSpPr>
        <p:sp>
          <p:nvSpPr>
            <p:cNvPr id="934"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35"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937" name="Elbow Connector 19"/>
          <p:cNvSpPr/>
          <p:nvPr/>
        </p:nvSpPr>
        <p:spPr>
          <a:xfrm rot="16200000" flipV="1">
            <a:off x="10422042" y="836362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38" name="Elbow Connector 30"/>
          <p:cNvSpPr/>
          <p:nvPr/>
        </p:nvSpPr>
        <p:spPr>
          <a:xfrm>
            <a:off x="9606280" y="7343140"/>
            <a:ext cx="712471" cy="26162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941" name="Rounded Rectangle 31"/>
          <p:cNvGrpSpPr/>
          <p:nvPr/>
        </p:nvGrpSpPr>
        <p:grpSpPr>
          <a:xfrm>
            <a:off x="10483763" y="4869236"/>
            <a:ext cx="1113356" cy="929639"/>
            <a:chOff x="0" y="0"/>
            <a:chExt cx="1113355" cy="929638"/>
          </a:xfrm>
        </p:grpSpPr>
        <p:sp>
          <p:nvSpPr>
            <p:cNvPr id="939"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0"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942" name="Lightning Bolt 32"/>
          <p:cNvSpPr/>
          <p:nvPr/>
        </p:nvSpPr>
        <p:spPr>
          <a:xfrm>
            <a:off x="11048296" y="4551965"/>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43" name="Lightning Bolt 33"/>
          <p:cNvSpPr/>
          <p:nvPr/>
        </p:nvSpPr>
        <p:spPr>
          <a:xfrm>
            <a:off x="5849015" y="814967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44" name="Picture 2" descr="Picture 2"/>
          <p:cNvPicPr>
            <a:picLocks noChangeAspect="1"/>
          </p:cNvPicPr>
          <p:nvPr/>
        </p:nvPicPr>
        <p:blipFill>
          <a:blip r:embed="rId7">
            <a:extLst/>
          </a:blip>
          <a:stretch>
            <a:fillRect/>
          </a:stretch>
        </p:blipFill>
        <p:spPr>
          <a:xfrm>
            <a:off x="13108353" y="4715219"/>
            <a:ext cx="914663" cy="693115"/>
          </a:xfrm>
          <a:prstGeom prst="rect">
            <a:avLst/>
          </a:prstGeom>
          <a:ln w="12700">
            <a:miter lim="400000"/>
          </a:ln>
        </p:spPr>
      </p:pic>
      <p:grpSp>
        <p:nvGrpSpPr>
          <p:cNvPr id="947" name="Rounded Rectangle 36"/>
          <p:cNvGrpSpPr/>
          <p:nvPr/>
        </p:nvGrpSpPr>
        <p:grpSpPr>
          <a:xfrm>
            <a:off x="6549032" y="6249367"/>
            <a:ext cx="1518270" cy="929639"/>
            <a:chOff x="0" y="0"/>
            <a:chExt cx="1518269" cy="929638"/>
          </a:xfrm>
        </p:grpSpPr>
        <p:sp>
          <p:nvSpPr>
            <p:cNvPr id="945" name="Rounded Rectangle"/>
            <p:cNvSpPr/>
            <p:nvPr/>
          </p:nvSpPr>
          <p:spPr>
            <a:xfrm>
              <a:off x="-1" y="8800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6" name="ADF on JCS"/>
            <p:cNvSpPr txBox="1"/>
            <p:nvPr/>
          </p:nvSpPr>
          <p:spPr>
            <a:xfrm>
              <a:off x="36788" y="0"/>
              <a:ext cx="144469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ADF on JCS</a:t>
              </a:r>
            </a:p>
          </p:txBody>
        </p:sp>
      </p:grpSp>
      <p:sp>
        <p:nvSpPr>
          <p:cNvPr id="948" name="Elbow Connector 41"/>
          <p:cNvSpPr/>
          <p:nvPr/>
        </p:nvSpPr>
        <p:spPr>
          <a:xfrm>
            <a:off x="10417809" y="3039110"/>
            <a:ext cx="615951" cy="10452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49" name="Elbow Connector 43"/>
          <p:cNvSpPr/>
          <p:nvPr/>
        </p:nvSpPr>
        <p:spPr>
          <a:xfrm flipV="1">
            <a:off x="10385438" y="5061777"/>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0" name="Elbow Connector 44"/>
          <p:cNvSpPr/>
          <p:nvPr/>
        </p:nvSpPr>
        <p:spPr>
          <a:xfrm>
            <a:off x="7289799" y="4527550"/>
            <a:ext cx="17781" cy="17208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1" name="Right Arrow 45"/>
          <p:cNvSpPr/>
          <p:nvPr/>
        </p:nvSpPr>
        <p:spPr>
          <a:xfrm>
            <a:off x="6110061" y="8083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2" name="Right Arrow 47"/>
          <p:cNvSpPr/>
          <p:nvPr/>
        </p:nvSpPr>
        <p:spPr>
          <a:xfrm>
            <a:off x="10844316" y="458646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3" name="Elbow Connector 48"/>
          <p:cNvSpPr/>
          <p:nvPr/>
        </p:nvSpPr>
        <p:spPr>
          <a:xfrm>
            <a:off x="11040109" y="4467859"/>
            <a:ext cx="759461" cy="1583692"/>
          </a:xfrm>
          <a:custGeom>
            <a:avLst/>
            <a:gdLst/>
            <a:ahLst/>
            <a:cxnLst>
              <a:cxn ang="0">
                <a:pos x="wd2" y="hd2"/>
              </a:cxn>
              <a:cxn ang="5400000">
                <a:pos x="wd2" y="hd2"/>
              </a:cxn>
              <a:cxn ang="10800000">
                <a:pos x="wd2" y="hd2"/>
              </a:cxn>
              <a:cxn ang="16200000">
                <a:pos x="wd2" y="hd2"/>
              </a:cxn>
            </a:cxnLst>
            <a:rect l="0" t="0" r="r" b="b"/>
            <a:pathLst>
              <a:path w="21600" h="21600"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4" name="Elbow Connector 49"/>
          <p:cNvSpPr/>
          <p:nvPr/>
        </p:nvSpPr>
        <p:spPr>
          <a:xfrm rot="16200000" flipV="1">
            <a:off x="6391107" y="5420316"/>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5" name="Elbow Connector 54"/>
          <p:cNvSpPr/>
          <p:nvPr/>
        </p:nvSpPr>
        <p:spPr>
          <a:xfrm rot="5400000">
            <a:off x="7004718" y="3473579"/>
            <a:ext cx="575492"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58" name="Rounded Rectangle 58"/>
          <p:cNvGrpSpPr/>
          <p:nvPr/>
        </p:nvGrpSpPr>
        <p:grpSpPr>
          <a:xfrm>
            <a:off x="4031491" y="6858554"/>
            <a:ext cx="2208306" cy="969652"/>
            <a:chOff x="0" y="0"/>
            <a:chExt cx="2208304" cy="969650"/>
          </a:xfrm>
        </p:grpSpPr>
        <p:sp>
          <p:nvSpPr>
            <p:cNvPr id="956" name="Rounded Rectangle"/>
            <p:cNvSpPr/>
            <p:nvPr/>
          </p:nvSpPr>
          <p:spPr>
            <a:xfrm>
              <a:off x="0" y="0"/>
              <a:ext cx="2208305" cy="96965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57" name="Visual Builder Cloud Service"/>
            <p:cNvSpPr txBox="1"/>
            <p:nvPr/>
          </p:nvSpPr>
          <p:spPr>
            <a:xfrm>
              <a:off x="47334" y="108904"/>
              <a:ext cx="2113637"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Visual Builder Cloud Service</a:t>
              </a:r>
            </a:p>
          </p:txBody>
        </p:sp>
      </p:grpSp>
      <p:sp>
        <p:nvSpPr>
          <p:cNvPr id="959" name="Elbow Connector 59"/>
          <p:cNvSpPr/>
          <p:nvPr/>
        </p:nvSpPr>
        <p:spPr>
          <a:xfrm flipV="1">
            <a:off x="6267273" y="7556737"/>
            <a:ext cx="2064774"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2" name="Rounded Rectangle 60"/>
          <p:cNvGrpSpPr/>
          <p:nvPr/>
        </p:nvGrpSpPr>
        <p:grpSpPr>
          <a:xfrm>
            <a:off x="8778678" y="2661604"/>
            <a:ext cx="1633630" cy="755367"/>
            <a:chOff x="0" y="0"/>
            <a:chExt cx="1633628" cy="755366"/>
          </a:xfrm>
        </p:grpSpPr>
        <p:sp>
          <p:nvSpPr>
            <p:cNvPr id="960" name="Rounded Rectangle"/>
            <p:cNvSpPr/>
            <p:nvPr/>
          </p:nvSpPr>
          <p:spPr>
            <a:xfrm>
              <a:off x="0" y="-1"/>
              <a:ext cx="1633629" cy="75536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961"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965" name="Rounded Rectangle 61"/>
          <p:cNvGrpSpPr/>
          <p:nvPr/>
        </p:nvGrpSpPr>
        <p:grpSpPr>
          <a:xfrm>
            <a:off x="6110063" y="2379128"/>
            <a:ext cx="2369483" cy="813059"/>
            <a:chOff x="0" y="0"/>
            <a:chExt cx="2369481" cy="813058"/>
          </a:xfrm>
        </p:grpSpPr>
        <p:sp>
          <p:nvSpPr>
            <p:cNvPr id="963" name="Rounded Rectangle"/>
            <p:cNvSpPr/>
            <p:nvPr/>
          </p:nvSpPr>
          <p:spPr>
            <a:xfrm>
              <a:off x="0" y="-1"/>
              <a:ext cx="2369482"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64" name="Data Visualization"/>
            <p:cNvSpPr txBox="1"/>
            <p:nvPr/>
          </p:nvSpPr>
          <p:spPr>
            <a:xfrm>
              <a:off x="39690" y="195707"/>
              <a:ext cx="2290102"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Data Visualization</a:t>
              </a:r>
            </a:p>
          </p:txBody>
        </p:sp>
      </p:grpSp>
      <p:grpSp>
        <p:nvGrpSpPr>
          <p:cNvPr id="968" name="Rounded Rectangle 64"/>
          <p:cNvGrpSpPr/>
          <p:nvPr/>
        </p:nvGrpSpPr>
        <p:grpSpPr>
          <a:xfrm>
            <a:off x="13142565" y="2975798"/>
            <a:ext cx="1268831" cy="732410"/>
            <a:chOff x="0" y="0"/>
            <a:chExt cx="1268830" cy="732409"/>
          </a:xfrm>
        </p:grpSpPr>
        <p:sp>
          <p:nvSpPr>
            <p:cNvPr id="966" name="Rounded Rectangle"/>
            <p:cNvSpPr/>
            <p:nvPr/>
          </p:nvSpPr>
          <p:spPr>
            <a:xfrm>
              <a:off x="0" y="-1"/>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67"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969" name="Elbow Connector 65"/>
          <p:cNvSpPr/>
          <p:nvPr/>
        </p:nvSpPr>
        <p:spPr>
          <a:xfrm rot="5400000" flipH="1" flipV="1">
            <a:off x="13167825" y="410606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70" name="Elbow Connector 66"/>
          <p:cNvSpPr/>
          <p:nvPr/>
        </p:nvSpPr>
        <p:spPr>
          <a:xfrm rot="5400000" flipH="1" flipV="1">
            <a:off x="13626459" y="2612163"/>
            <a:ext cx="514159" cy="21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71" name="Picture 2" descr="Picture 2"/>
          <p:cNvPicPr>
            <a:picLocks noChangeAspect="1"/>
          </p:cNvPicPr>
          <p:nvPr/>
        </p:nvPicPr>
        <p:blipFill>
          <a:blip r:embed="rId8">
            <a:extLst/>
          </a:blip>
          <a:stretch>
            <a:fillRect/>
          </a:stretch>
        </p:blipFill>
        <p:spPr>
          <a:xfrm>
            <a:off x="13272997" y="1477447"/>
            <a:ext cx="1001688" cy="1001688"/>
          </a:xfrm>
          <a:prstGeom prst="rect">
            <a:avLst/>
          </a:prstGeom>
          <a:ln w="12700">
            <a:miter lim="400000"/>
          </a:ln>
        </p:spPr>
      </p:pic>
      <p:pic>
        <p:nvPicPr>
          <p:cNvPr id="972" name="Picture 4" descr="Picture 4"/>
          <p:cNvPicPr>
            <a:picLocks noChangeAspect="1"/>
          </p:cNvPicPr>
          <p:nvPr/>
        </p:nvPicPr>
        <p:blipFill>
          <a:blip r:embed="rId9">
            <a:extLst/>
          </a:blip>
          <a:stretch>
            <a:fillRect/>
          </a:stretch>
        </p:blipFill>
        <p:spPr>
          <a:xfrm>
            <a:off x="13921542" y="1024167"/>
            <a:ext cx="783304" cy="783304"/>
          </a:xfrm>
          <a:prstGeom prst="rect">
            <a:avLst/>
          </a:prstGeom>
          <a:ln w="12700">
            <a:miter lim="400000"/>
          </a:ln>
        </p:spPr>
      </p:pic>
      <p:pic>
        <p:nvPicPr>
          <p:cNvPr id="973" name="Picture 8" descr="Picture 8"/>
          <p:cNvPicPr>
            <a:picLocks noChangeAspect="1"/>
          </p:cNvPicPr>
          <p:nvPr/>
        </p:nvPicPr>
        <p:blipFill>
          <a:blip r:embed="rId10">
            <a:extLst/>
          </a:blip>
          <a:stretch>
            <a:fillRect/>
          </a:stretch>
        </p:blipFill>
        <p:spPr>
          <a:xfrm>
            <a:off x="13019107" y="843460"/>
            <a:ext cx="864432" cy="864432"/>
          </a:xfrm>
          <a:prstGeom prst="rect">
            <a:avLst/>
          </a:prstGeom>
          <a:ln w="12700">
            <a:miter lim="400000"/>
          </a:ln>
        </p:spPr>
      </p:pic>
      <p:grpSp>
        <p:nvGrpSpPr>
          <p:cNvPr id="976" name="Cloud 70"/>
          <p:cNvGrpSpPr/>
          <p:nvPr/>
        </p:nvGrpSpPr>
        <p:grpSpPr>
          <a:xfrm>
            <a:off x="8187746" y="1134806"/>
            <a:ext cx="5278629" cy="1199033"/>
            <a:chOff x="112" y="-12"/>
            <a:chExt cx="5278628" cy="1199031"/>
          </a:xfrm>
        </p:grpSpPr>
        <p:sp>
          <p:nvSpPr>
            <p:cNvPr id="974" name="Shape"/>
            <p:cNvSpPr/>
            <p:nvPr/>
          </p:nvSpPr>
          <p:spPr>
            <a:xfrm>
              <a:off x="112" y="-13"/>
              <a:ext cx="5278629"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75" name="Shape"/>
            <p:cNvSpPr/>
            <p:nvPr/>
          </p:nvSpPr>
          <p:spPr>
            <a:xfrm>
              <a:off x="268032" y="60968"/>
              <a:ext cx="4836898"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77" name="Picture 2" descr="Picture 2"/>
          <p:cNvPicPr>
            <a:picLocks noChangeAspect="1"/>
          </p:cNvPicPr>
          <p:nvPr/>
        </p:nvPicPr>
        <p:blipFill>
          <a:blip r:embed="rId11">
            <a:extLst/>
          </a:blip>
          <a:stretch>
            <a:fillRect/>
          </a:stretch>
        </p:blipFill>
        <p:spPr>
          <a:xfrm>
            <a:off x="9702185" y="1001640"/>
            <a:ext cx="2037710" cy="1147014"/>
          </a:xfrm>
          <a:prstGeom prst="rect">
            <a:avLst/>
          </a:prstGeom>
          <a:ln w="12700">
            <a:miter lim="400000"/>
          </a:ln>
        </p:spPr>
      </p:pic>
      <p:pic>
        <p:nvPicPr>
          <p:cNvPr id="978" name="Picture 2" descr="Picture 2"/>
          <p:cNvPicPr>
            <a:picLocks noChangeAspect="1"/>
          </p:cNvPicPr>
          <p:nvPr/>
        </p:nvPicPr>
        <p:blipFill>
          <a:blip r:embed="rId12">
            <a:extLst/>
          </a:blip>
          <a:stretch>
            <a:fillRect/>
          </a:stretch>
        </p:blipFill>
        <p:spPr>
          <a:xfrm>
            <a:off x="9702185" y="1575146"/>
            <a:ext cx="1523246" cy="800400"/>
          </a:xfrm>
          <a:prstGeom prst="rect">
            <a:avLst/>
          </a:prstGeom>
          <a:ln w="12700">
            <a:miter lim="400000"/>
          </a:ln>
        </p:spPr>
      </p:pic>
      <p:pic>
        <p:nvPicPr>
          <p:cNvPr id="979" name="Picture 4" descr="Picture 4"/>
          <p:cNvPicPr>
            <a:picLocks noChangeAspect="1"/>
          </p:cNvPicPr>
          <p:nvPr/>
        </p:nvPicPr>
        <p:blipFill>
          <a:blip r:embed="rId13">
            <a:extLst/>
          </a:blip>
          <a:stretch>
            <a:fillRect/>
          </a:stretch>
        </p:blipFill>
        <p:spPr>
          <a:xfrm>
            <a:off x="8749717" y="1362791"/>
            <a:ext cx="829265" cy="952305"/>
          </a:xfrm>
          <a:prstGeom prst="rect">
            <a:avLst/>
          </a:prstGeom>
          <a:ln w="12700">
            <a:miter lim="400000"/>
          </a:ln>
        </p:spPr>
      </p:pic>
      <p:pic>
        <p:nvPicPr>
          <p:cNvPr id="980" name="Picture 4" descr="Picture 4"/>
          <p:cNvPicPr>
            <a:picLocks noChangeAspect="1"/>
          </p:cNvPicPr>
          <p:nvPr/>
        </p:nvPicPr>
        <p:blipFill>
          <a:blip r:embed="rId14">
            <a:extLst/>
          </a:blip>
          <a:stretch>
            <a:fillRect/>
          </a:stretch>
        </p:blipFill>
        <p:spPr>
          <a:xfrm>
            <a:off x="11937096" y="1190325"/>
            <a:ext cx="1059669" cy="747375"/>
          </a:xfrm>
          <a:prstGeom prst="rect">
            <a:avLst/>
          </a:prstGeom>
          <a:ln w="12700">
            <a:miter lim="400000"/>
          </a:ln>
        </p:spPr>
      </p:pic>
      <p:pic>
        <p:nvPicPr>
          <p:cNvPr id="981" name="Picture 6" descr="Picture 6"/>
          <p:cNvPicPr>
            <a:picLocks noChangeAspect="1"/>
          </p:cNvPicPr>
          <p:nvPr/>
        </p:nvPicPr>
        <p:blipFill>
          <a:blip r:embed="rId15">
            <a:extLst/>
          </a:blip>
          <a:stretch>
            <a:fillRect/>
          </a:stretch>
        </p:blipFill>
        <p:spPr>
          <a:xfrm>
            <a:off x="10918352" y="1783646"/>
            <a:ext cx="1026999" cy="308102"/>
          </a:xfrm>
          <a:prstGeom prst="rect">
            <a:avLst/>
          </a:prstGeom>
          <a:ln w="12700">
            <a:miter lim="400000"/>
          </a:ln>
        </p:spPr>
      </p:pic>
      <p:grpSp>
        <p:nvGrpSpPr>
          <p:cNvPr id="984" name="Flowchart: Magnetic Disk 76"/>
          <p:cNvGrpSpPr/>
          <p:nvPr/>
        </p:nvGrpSpPr>
        <p:grpSpPr>
          <a:xfrm>
            <a:off x="4211779" y="7709581"/>
            <a:ext cx="540333" cy="373522"/>
            <a:chOff x="0" y="0"/>
            <a:chExt cx="540331" cy="373520"/>
          </a:xfrm>
        </p:grpSpPr>
        <p:sp>
          <p:nvSpPr>
            <p:cNvPr id="982"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3"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85" name="Picture 4" descr="Picture 4"/>
          <p:cNvPicPr>
            <a:picLocks noChangeAspect="1"/>
          </p:cNvPicPr>
          <p:nvPr/>
        </p:nvPicPr>
        <p:blipFill>
          <a:blip r:embed="rId16">
            <a:extLst/>
          </a:blip>
          <a:stretch>
            <a:fillRect/>
          </a:stretch>
        </p:blipFill>
        <p:spPr>
          <a:xfrm>
            <a:off x="10068586" y="3116310"/>
            <a:ext cx="339953" cy="291170"/>
          </a:xfrm>
          <a:prstGeom prst="rect">
            <a:avLst/>
          </a:prstGeom>
          <a:ln w="12700">
            <a:miter lim="400000"/>
          </a:ln>
        </p:spPr>
      </p:pic>
      <p:pic>
        <p:nvPicPr>
          <p:cNvPr id="986" name="Picture 4" descr="Picture 4"/>
          <p:cNvPicPr>
            <a:picLocks noChangeAspect="1"/>
          </p:cNvPicPr>
          <p:nvPr/>
        </p:nvPicPr>
        <p:blipFill>
          <a:blip r:embed="rId17">
            <a:extLst/>
          </a:blip>
          <a:stretch>
            <a:fillRect/>
          </a:stretch>
        </p:blipFill>
        <p:spPr>
          <a:xfrm>
            <a:off x="11333156" y="5408333"/>
            <a:ext cx="317902" cy="272283"/>
          </a:xfrm>
          <a:prstGeom prst="rect">
            <a:avLst/>
          </a:prstGeom>
          <a:ln w="12700">
            <a:miter lim="400000"/>
          </a:ln>
        </p:spPr>
      </p:pic>
      <p:pic>
        <p:nvPicPr>
          <p:cNvPr id="987" name="Picture 4" descr="Picture 4"/>
          <p:cNvPicPr>
            <a:picLocks noChangeAspect="1"/>
          </p:cNvPicPr>
          <p:nvPr/>
        </p:nvPicPr>
        <p:blipFill>
          <a:blip r:embed="rId16">
            <a:extLst/>
          </a:blip>
          <a:stretch>
            <a:fillRect/>
          </a:stretch>
        </p:blipFill>
        <p:spPr>
          <a:xfrm>
            <a:off x="6224978" y="8331485"/>
            <a:ext cx="339953" cy="291170"/>
          </a:xfrm>
          <a:prstGeom prst="rect">
            <a:avLst/>
          </a:prstGeom>
          <a:ln w="12700">
            <a:miter lim="400000"/>
          </a:ln>
        </p:spPr>
      </p:pic>
      <p:sp>
        <p:nvSpPr>
          <p:cNvPr id="988" name="Elbow Connector 82"/>
          <p:cNvSpPr/>
          <p:nvPr/>
        </p:nvSpPr>
        <p:spPr>
          <a:xfrm rot="5400000" flipH="1" flipV="1">
            <a:off x="9374723" y="4302943"/>
            <a:ext cx="2515352" cy="2833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 grpId="1" animBg="1" advAuto="0"/>
      <p:bldP spid="986" grpId="2" animBg="1" advAuto="0"/>
      <p:bldP spid="987"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Triggering artist proposal approval from physical things or social media</a:t>
            </a:r>
          </a:p>
        </p:txBody>
      </p:sp>
      <p:sp>
        <p:nvSpPr>
          <p:cNvPr id="991" name="Text Placeholder 2"/>
          <p:cNvSpPr txBox="1">
            <a:spLocks noGrp="1"/>
          </p:cNvSpPr>
          <p:nvPr>
            <p:ph type="body" idx="1"/>
          </p:nvPr>
        </p:nvSpPr>
        <p:spPr>
          <a:xfrm>
            <a:off x="1917700" y="2603499"/>
            <a:ext cx="11942765" cy="5727703"/>
          </a:xfrm>
          <a:prstGeom prst="rect">
            <a:avLst/>
          </a:prstGeom>
        </p:spPr>
        <p:txBody>
          <a:bodyPr/>
          <a:lstStyle/>
          <a:p>
            <a:r>
              <a:t>@Danilo</a:t>
            </a:r>
          </a:p>
          <a:p>
            <a:r>
              <a:t>Screenshot IoT</a:t>
            </a:r>
          </a:p>
          <a:p>
            <a:pPr marL="914231" lvl="1" indent="-304743">
              <a:spcBef>
                <a:spcPts val="600"/>
              </a:spcBef>
              <a:defRPr sz="3200"/>
            </a:pPr>
            <a:r>
              <a:t>messages/stream analysis on IoT = specifically for new artist</a:t>
            </a:r>
          </a:p>
          <a:p>
            <a:r>
              <a:t>Demo:</a:t>
            </a:r>
          </a:p>
          <a:p>
            <a:pPr marL="914231" lvl="1" indent="-304743">
              <a:spcBef>
                <a:spcPts val="600"/>
              </a:spcBef>
              <a:defRPr sz="3200"/>
            </a:pPr>
            <a:r>
              <a:t>Show messages/stream analysis on IoT = specifically for new artist</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 name="Picture 69" descr="Picture 69"/>
          <p:cNvPicPr>
            <a:picLocks noChangeAspect="1"/>
          </p:cNvPicPr>
          <p:nvPr/>
        </p:nvPicPr>
        <p:blipFill>
          <a:blip r:embed="rId3">
            <a:extLst/>
          </a:blip>
          <a:stretch>
            <a:fillRect/>
          </a:stretch>
        </p:blipFill>
        <p:spPr>
          <a:xfrm>
            <a:off x="2623810" y="4772088"/>
            <a:ext cx="6400802" cy="2349502"/>
          </a:xfrm>
          <a:prstGeom prst="rect">
            <a:avLst/>
          </a:prstGeom>
          <a:ln w="12700">
            <a:miter lim="400000"/>
          </a:ln>
        </p:spPr>
      </p:pic>
      <p:sp>
        <p:nvSpPr>
          <p:cNvPr id="994" name="Title 1"/>
          <p:cNvSpPr txBox="1">
            <a:spLocks noGrp="1"/>
          </p:cNvSpPr>
          <p:nvPr>
            <p:ph type="title"/>
          </p:nvPr>
        </p:nvSpPr>
        <p:spPr>
          <a:xfrm>
            <a:off x="977770" y="843460"/>
            <a:ext cx="15218194" cy="1346290"/>
          </a:xfrm>
          <a:prstGeom prst="rect">
            <a:avLst/>
          </a:prstGeom>
        </p:spPr>
        <p:txBody>
          <a:bodyPr/>
          <a:lstStyle>
            <a:lvl1pPr defTabSz="1097080">
              <a:defRPr sz="4800"/>
            </a:lvl1pPr>
          </a:lstStyle>
          <a:p>
            <a:r>
              <a:t>The man in the middle - hooking up IOT, process cloud and back office  Database</a:t>
            </a:r>
          </a:p>
        </p:txBody>
      </p:sp>
      <p:sp>
        <p:nvSpPr>
          <p:cNvPr id="995" name="Rectangle 24"/>
          <p:cNvSpPr/>
          <p:nvPr/>
        </p:nvSpPr>
        <p:spPr>
          <a:xfrm>
            <a:off x="7684851" y="4674813"/>
            <a:ext cx="1339762" cy="2115092"/>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96" name="Rectangle 25"/>
          <p:cNvSpPr/>
          <p:nvPr/>
        </p:nvSpPr>
        <p:spPr>
          <a:xfrm>
            <a:off x="3774333" y="4752633"/>
            <a:ext cx="1828802" cy="2368957"/>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97" name="Picture 26" descr="Picture 26"/>
          <p:cNvPicPr>
            <a:picLocks noChangeAspect="1"/>
          </p:cNvPicPr>
          <p:nvPr/>
        </p:nvPicPr>
        <p:blipFill>
          <a:blip r:embed="rId4">
            <a:extLst/>
          </a:blip>
          <a:stretch>
            <a:fillRect/>
          </a:stretch>
        </p:blipFill>
        <p:spPr>
          <a:xfrm>
            <a:off x="7840494" y="6939432"/>
            <a:ext cx="7815152" cy="2669884"/>
          </a:xfrm>
          <a:prstGeom prst="rect">
            <a:avLst/>
          </a:prstGeom>
          <a:ln w="50800">
            <a:solidFill>
              <a:schemeClr val="accent4"/>
            </a:solidFill>
          </a:ln>
        </p:spPr>
      </p:pic>
      <p:pic>
        <p:nvPicPr>
          <p:cNvPr id="998" name="Picture 29" descr="Picture 29"/>
          <p:cNvPicPr>
            <a:picLocks noChangeAspect="1"/>
          </p:cNvPicPr>
          <p:nvPr/>
        </p:nvPicPr>
        <p:blipFill>
          <a:blip r:embed="rId5">
            <a:extLst/>
          </a:blip>
          <a:stretch>
            <a:fillRect/>
          </a:stretch>
        </p:blipFill>
        <p:spPr>
          <a:xfrm>
            <a:off x="9288042" y="2413097"/>
            <a:ext cx="7880261" cy="3363906"/>
          </a:xfrm>
          <a:prstGeom prst="rect">
            <a:avLst/>
          </a:prstGeom>
          <a:ln w="50800">
            <a:solidFill>
              <a:schemeClr val="accent1"/>
            </a:solidFill>
          </a:ln>
        </p:spPr>
      </p:pic>
      <p:sp>
        <p:nvSpPr>
          <p:cNvPr id="999" name="Elbow Connector 78"/>
          <p:cNvSpPr/>
          <p:nvPr/>
        </p:nvSpPr>
        <p:spPr>
          <a:xfrm rot="5400000" flipH="1" flipV="1">
            <a:off x="8628777" y="4015552"/>
            <a:ext cx="385216" cy="93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00" name="Elbow Connector 79"/>
          <p:cNvSpPr/>
          <p:nvPr/>
        </p:nvSpPr>
        <p:spPr>
          <a:xfrm>
            <a:off x="4687570" y="7146290"/>
            <a:ext cx="3126741" cy="1127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01" name="Rectangle 82"/>
          <p:cNvSpPr/>
          <p:nvPr/>
        </p:nvSpPr>
        <p:spPr>
          <a:xfrm>
            <a:off x="2379834" y="4752633"/>
            <a:ext cx="1339761" cy="1122870"/>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2" name="Elbow Connector 85"/>
          <p:cNvSpPr/>
          <p:nvPr/>
        </p:nvSpPr>
        <p:spPr>
          <a:xfrm rot="16200000" flipV="1">
            <a:off x="1667690" y="4601924"/>
            <a:ext cx="747851" cy="637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06" name="Group 98"/>
          <p:cNvGrpSpPr/>
          <p:nvPr/>
        </p:nvGrpSpPr>
        <p:grpSpPr>
          <a:xfrm>
            <a:off x="97274" y="2339276"/>
            <a:ext cx="8121269" cy="2211656"/>
            <a:chOff x="0" y="0"/>
            <a:chExt cx="8121268" cy="2211655"/>
          </a:xfrm>
        </p:grpSpPr>
        <p:pic>
          <p:nvPicPr>
            <p:cNvPr id="1003" name="Picture 99" descr="Picture 99"/>
            <p:cNvPicPr>
              <a:picLocks noChangeAspect="1"/>
            </p:cNvPicPr>
            <p:nvPr/>
          </p:nvPicPr>
          <p:blipFill>
            <a:blip r:embed="rId6">
              <a:extLst/>
            </a:blip>
            <a:stretch>
              <a:fillRect/>
            </a:stretch>
          </p:blipFill>
          <p:spPr>
            <a:xfrm>
              <a:off x="0" y="0"/>
              <a:ext cx="8121269" cy="2211656"/>
            </a:xfrm>
            <a:prstGeom prst="rect">
              <a:avLst/>
            </a:prstGeom>
            <a:ln w="50800" cap="flat">
              <a:solidFill>
                <a:schemeClr val="accent5"/>
              </a:solidFill>
              <a:prstDash val="solid"/>
              <a:round/>
            </a:ln>
            <a:effectLst/>
          </p:spPr>
        </p:pic>
        <p:pic>
          <p:nvPicPr>
            <p:cNvPr id="1004" name="Picture 100" descr="Picture 100"/>
            <p:cNvPicPr>
              <a:picLocks noChangeAspect="1"/>
            </p:cNvPicPr>
            <p:nvPr/>
          </p:nvPicPr>
          <p:blipFill>
            <a:blip r:embed="rId7">
              <a:extLst/>
            </a:blip>
            <a:stretch>
              <a:fillRect/>
            </a:stretch>
          </p:blipFill>
          <p:spPr>
            <a:xfrm>
              <a:off x="677082" y="1760841"/>
              <a:ext cx="808059" cy="251217"/>
            </a:xfrm>
            <a:prstGeom prst="rect">
              <a:avLst/>
            </a:prstGeom>
            <a:ln w="12700" cap="flat">
              <a:noFill/>
              <a:miter lim="400000"/>
            </a:ln>
            <a:effectLst/>
          </p:spPr>
        </p:pic>
        <p:pic>
          <p:nvPicPr>
            <p:cNvPr id="1005" name="Picture 101" descr="Picture 101"/>
            <p:cNvPicPr>
              <a:picLocks noChangeAspect="1"/>
            </p:cNvPicPr>
            <p:nvPr/>
          </p:nvPicPr>
          <p:blipFill>
            <a:blip r:embed="rId8">
              <a:extLst/>
            </a:blip>
            <a:stretch>
              <a:fillRect/>
            </a:stretch>
          </p:blipFill>
          <p:spPr>
            <a:xfrm>
              <a:off x="4977894" y="1711637"/>
              <a:ext cx="1216294" cy="166789"/>
            </a:xfrm>
            <a:prstGeom prst="rect">
              <a:avLst/>
            </a:prstGeom>
            <a:ln w="12700" cap="flat">
              <a:noFill/>
              <a:miter lim="400000"/>
            </a:ln>
            <a:effectLst/>
          </p:spPr>
        </p:pic>
      </p:grpSp>
      <p:grpSp>
        <p:nvGrpSpPr>
          <p:cNvPr id="1009" name="Oval 105"/>
          <p:cNvGrpSpPr/>
          <p:nvPr/>
        </p:nvGrpSpPr>
        <p:grpSpPr>
          <a:xfrm>
            <a:off x="16477047" y="2515311"/>
            <a:ext cx="583665" cy="524355"/>
            <a:chOff x="0" y="0"/>
            <a:chExt cx="583663" cy="524353"/>
          </a:xfrm>
        </p:grpSpPr>
        <p:sp>
          <p:nvSpPr>
            <p:cNvPr id="1007" name="Oval"/>
            <p:cNvSpPr/>
            <p:nvPr/>
          </p:nvSpPr>
          <p:spPr>
            <a:xfrm>
              <a:off x="-1" y="0"/>
              <a:ext cx="583664" cy="524355"/>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08" name="2"/>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r>
                <a:t>2</a:t>
              </a:r>
            </a:p>
          </p:txBody>
        </p:sp>
      </p:grpSp>
      <p:grpSp>
        <p:nvGrpSpPr>
          <p:cNvPr id="1012" name="Oval 108"/>
          <p:cNvGrpSpPr/>
          <p:nvPr/>
        </p:nvGrpSpPr>
        <p:grpSpPr>
          <a:xfrm>
            <a:off x="14967034" y="7047748"/>
            <a:ext cx="583665" cy="524357"/>
            <a:chOff x="0" y="0"/>
            <a:chExt cx="583663" cy="524355"/>
          </a:xfrm>
        </p:grpSpPr>
        <p:sp>
          <p:nvSpPr>
            <p:cNvPr id="1010" name="Oval"/>
            <p:cNvSpPr/>
            <p:nvPr/>
          </p:nvSpPr>
          <p:spPr>
            <a:xfrm>
              <a:off x="-1" y="0"/>
              <a:ext cx="583664" cy="524357"/>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endParaRPr/>
            </a:p>
          </p:txBody>
        </p:sp>
        <p:sp>
          <p:nvSpPr>
            <p:cNvPr id="1011" name="1"/>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r>
                <a:t>1</a:t>
              </a:r>
            </a:p>
          </p:txBody>
        </p:sp>
      </p:grpSp>
      <p:grpSp>
        <p:nvGrpSpPr>
          <p:cNvPr id="1015" name="Oval 109"/>
          <p:cNvGrpSpPr/>
          <p:nvPr/>
        </p:nvGrpSpPr>
        <p:grpSpPr>
          <a:xfrm>
            <a:off x="7548663" y="2371903"/>
            <a:ext cx="583665" cy="524357"/>
            <a:chOff x="0" y="0"/>
            <a:chExt cx="583663" cy="524355"/>
          </a:xfrm>
        </p:grpSpPr>
        <p:sp>
          <p:nvSpPr>
            <p:cNvPr id="1013" name="Oval"/>
            <p:cNvSpPr/>
            <p:nvPr/>
          </p:nvSpPr>
          <p:spPr>
            <a:xfrm>
              <a:off x="-1" y="0"/>
              <a:ext cx="583664" cy="524357"/>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14" name="3"/>
            <p:cNvSpPr txBox="1"/>
            <p:nvPr/>
          </p:nvSpPr>
          <p:spPr>
            <a:xfrm>
              <a:off x="85475" y="6906"/>
              <a:ext cx="412711"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0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99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99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00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00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6" animBg="1" advAuto="0"/>
      <p:bldP spid="996" grpId="3" animBg="1" advAuto="0"/>
      <p:bldP spid="997" grpId="1" animBg="1" advAuto="0"/>
      <p:bldP spid="998" grpId="4" animBg="1" advAuto="0"/>
      <p:bldP spid="999" grpId="5" animBg="1" advAuto="0"/>
      <p:bldP spid="1000" grpId="2" animBg="1" advAuto="0"/>
      <p:bldP spid="1001" grpId="7" animBg="1" advAuto="0"/>
      <p:bldP spid="1002" grpId="8" animBg="1" advAuto="0"/>
      <p:bldP spid="1006" grpId="9" animBg="1" advAuto="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And some more cloud solution architecture</a:t>
            </a:r>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29" name="Rounded Rectangle 6"/>
          <p:cNvGrpSpPr/>
          <p:nvPr/>
        </p:nvGrpSpPr>
        <p:grpSpPr>
          <a:xfrm>
            <a:off x="5469509" y="6247438"/>
            <a:ext cx="1518270" cy="753624"/>
            <a:chOff x="0" y="0"/>
            <a:chExt cx="1518269" cy="753623"/>
          </a:xfrm>
        </p:grpSpPr>
        <p:sp>
          <p:nvSpPr>
            <p:cNvPr id="102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8"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32" name="Rounded Rectangle 7"/>
          <p:cNvGrpSpPr/>
          <p:nvPr/>
        </p:nvGrpSpPr>
        <p:grpSpPr>
          <a:xfrm>
            <a:off x="2202307" y="7648298"/>
            <a:ext cx="1518271" cy="753624"/>
            <a:chOff x="0" y="0"/>
            <a:chExt cx="1518269" cy="753623"/>
          </a:xfrm>
        </p:grpSpPr>
        <p:sp>
          <p:nvSpPr>
            <p:cNvPr id="1030"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1"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035" name="Rounded Rectangle 8">
            <a:hlinkClick r:id="rId3"/>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39" name="Elbow Connector 10"/>
          <p:cNvSpPr/>
          <p:nvPr/>
        </p:nvSpPr>
        <p:spPr>
          <a:xfrm>
            <a:off x="2867660" y="6983728"/>
            <a:ext cx="92711" cy="664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0" name="Elbow Connector 11"/>
          <p:cNvSpPr/>
          <p:nvPr/>
        </p:nvSpPr>
        <p:spPr>
          <a:xfrm>
            <a:off x="6987540" y="6042659"/>
            <a:ext cx="1918972" cy="580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48" name="Rounded Rectangle 19"/>
          <p:cNvGrpSpPr/>
          <p:nvPr/>
        </p:nvGrpSpPr>
        <p:grpSpPr>
          <a:xfrm>
            <a:off x="4641265" y="7883789"/>
            <a:ext cx="2305169" cy="929639"/>
            <a:chOff x="0" y="0"/>
            <a:chExt cx="2305168" cy="929638"/>
          </a:xfrm>
        </p:grpSpPr>
        <p:sp>
          <p:nvSpPr>
            <p:cNvPr id="1046"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7"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49" name="Elbow Connector 20"/>
          <p:cNvSpPr/>
          <p:nvPr/>
        </p:nvSpPr>
        <p:spPr>
          <a:xfrm>
            <a:off x="5793740" y="7000240"/>
            <a:ext cx="434342" cy="8826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4"/>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060" name="Rounded Rectangle 26"/>
          <p:cNvGrpSpPr/>
          <p:nvPr/>
        </p:nvGrpSpPr>
        <p:grpSpPr>
          <a:xfrm>
            <a:off x="1942026" y="6055424"/>
            <a:ext cx="1851282" cy="929639"/>
            <a:chOff x="0" y="0"/>
            <a:chExt cx="1851280" cy="929638"/>
          </a:xfrm>
        </p:grpSpPr>
        <p:sp>
          <p:nvSpPr>
            <p:cNvPr id="1058"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9" name="Content &amp; Experience"/>
            <p:cNvSpPr txBox="1"/>
            <p:nvPr/>
          </p:nvSpPr>
          <p:spPr>
            <a:xfrm>
              <a:off x="36789" y="0"/>
              <a:ext cx="177770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Content &amp; Experience</a:t>
              </a:r>
            </a:p>
          </p:txBody>
        </p:sp>
      </p:grpSp>
      <p:sp>
        <p:nvSpPr>
          <p:cNvPr id="1061" name="Elbow Connector 27"/>
          <p:cNvSpPr/>
          <p:nvPr/>
        </p:nvSpPr>
        <p:spPr>
          <a:xfrm rot="10800000">
            <a:off x="3813021" y="6501138"/>
            <a:ext cx="1656490"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5">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5" name="Straight Arrow Connector 46"/>
          <p:cNvSpPr/>
          <p:nvPr/>
        </p:nvSpPr>
        <p:spPr>
          <a:xfrm flipH="1">
            <a:off x="3735220" y="6987923"/>
            <a:ext cx="1734292" cy="813279"/>
          </a:xfrm>
          <a:prstGeom prst="line">
            <a:avLst/>
          </a:prstGeom>
          <a:ln w="12700">
            <a:solidFill>
              <a:srgbClr val="C00000"/>
            </a:solidFill>
            <a:miter/>
            <a:tailEnd type="triangle"/>
          </a:ln>
        </p:spPr>
        <p:txBody>
          <a:bodyPr lIns="45718" tIns="45718" rIns="45718" bIns="45718"/>
          <a:lstStyle/>
          <a:p>
            <a:endParaRPr/>
          </a:p>
        </p:txBody>
      </p:sp>
      <p:sp>
        <p:nvSpPr>
          <p:cNvPr id="1066" name="Elbow Connector 47"/>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8" name="Elbow Connector 52"/>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be 65"/>
          <p:cNvSpPr/>
          <p:nvPr/>
        </p:nvSpPr>
        <p:spPr>
          <a:xfrm>
            <a:off x="6705797" y="6107632"/>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a:solidFill>
                  <a:schemeClr val="accent2">
                    <a:lumMod val="75000"/>
                  </a:schemeClr>
                </a:solidFill>
              </a:rPr>
              <a:t>Storage</a:t>
            </a:r>
            <a:endParaRPr lang="en-US" sz="1400" dirty="0">
              <a:solidFill>
                <a:schemeClr val="accent2">
                  <a:lumMod val="75000"/>
                </a:schemeClr>
              </a:solidFill>
            </a:endParaRPr>
          </a:p>
        </p:txBody>
      </p:sp>
      <p:sp>
        <p:nvSpPr>
          <p:cNvPr id="67" name="Cube 66"/>
          <p:cNvSpPr/>
          <p:nvPr/>
        </p:nvSpPr>
        <p:spPr>
          <a:xfrm>
            <a:off x="6705797" y="5518750"/>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err="1">
                <a:solidFill>
                  <a:schemeClr val="accent2">
                    <a:lumMod val="75000"/>
                  </a:schemeClr>
                </a:solidFill>
              </a:rPr>
              <a:t>Compute</a:t>
            </a:r>
            <a:endParaRPr lang="en-US" sz="1400" dirty="0">
              <a:solidFill>
                <a:schemeClr val="accent2">
                  <a:lumMod val="75000"/>
                </a:schemeClr>
              </a:solidFill>
            </a:endParaRPr>
          </a:p>
        </p:txBody>
      </p:sp>
      <p:sp>
        <p:nvSpPr>
          <p:cNvPr id="68" name="Cube 67"/>
          <p:cNvSpPr/>
          <p:nvPr/>
        </p:nvSpPr>
        <p:spPr>
          <a:xfrm>
            <a:off x="6601404" y="4071697"/>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grpSp>
        <p:nvGrpSpPr>
          <p:cNvPr id="60" name="Group 59"/>
          <p:cNvGrpSpPr/>
          <p:nvPr/>
        </p:nvGrpSpPr>
        <p:grpSpPr>
          <a:xfrm>
            <a:off x="8287411" y="6147229"/>
            <a:ext cx="1029577" cy="2419742"/>
            <a:chOff x="7223138" y="5397359"/>
            <a:chExt cx="1659761" cy="3279992"/>
          </a:xfrm>
        </p:grpSpPr>
        <p:sp>
          <p:nvSpPr>
            <p:cNvPr id="61" name="Cube 60"/>
            <p:cNvSpPr/>
            <p:nvPr/>
          </p:nvSpPr>
          <p:spPr>
            <a:xfrm>
              <a:off x="7223138" y="771264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a:solidFill>
                    <a:schemeClr val="accent2">
                      <a:lumMod val="75000"/>
                    </a:schemeClr>
                  </a:solidFill>
                </a:rPr>
                <a:t>Storage</a:t>
              </a:r>
              <a:endParaRPr lang="en-US" sz="1200" dirty="0">
                <a:solidFill>
                  <a:schemeClr val="accent2">
                    <a:lumMod val="75000"/>
                  </a:schemeClr>
                </a:solidFill>
              </a:endParaRPr>
            </a:p>
          </p:txBody>
        </p:sp>
        <p:sp>
          <p:nvSpPr>
            <p:cNvPr id="62" name="Cube 61"/>
            <p:cNvSpPr/>
            <p:nvPr/>
          </p:nvSpPr>
          <p:spPr>
            <a:xfrm>
              <a:off x="7223138" y="694088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a:solidFill>
                    <a:schemeClr val="accent2">
                      <a:lumMod val="75000"/>
                    </a:schemeClr>
                  </a:solidFill>
                </a:rPr>
                <a:t>Compute</a:t>
              </a:r>
              <a:endParaRPr lang="en-US" sz="1200" dirty="0">
                <a:solidFill>
                  <a:schemeClr val="accent2">
                    <a:lumMod val="75000"/>
                  </a:schemeClr>
                </a:solidFill>
              </a:endParaRPr>
            </a:p>
          </p:txBody>
        </p:sp>
        <p:sp>
          <p:nvSpPr>
            <p:cNvPr id="63" name="Cube 62"/>
            <p:cNvSpPr/>
            <p:nvPr/>
          </p:nvSpPr>
          <p:spPr>
            <a:xfrm>
              <a:off x="7223138" y="6169123"/>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a:solidFill>
                    <a:schemeClr val="accent2">
                      <a:lumMod val="75000"/>
                    </a:schemeClr>
                  </a:solidFill>
                </a:rPr>
                <a:t>DBaaS</a:t>
              </a:r>
              <a:endParaRPr lang="en-US" sz="1200" dirty="0">
                <a:solidFill>
                  <a:schemeClr val="accent2">
                    <a:lumMod val="75000"/>
                  </a:schemeClr>
                </a:solidFill>
              </a:endParaRPr>
            </a:p>
          </p:txBody>
        </p:sp>
        <p:sp>
          <p:nvSpPr>
            <p:cNvPr id="64" name="Cube 63"/>
            <p:cNvSpPr/>
            <p:nvPr/>
          </p:nvSpPr>
          <p:spPr>
            <a:xfrm>
              <a:off x="7223138" y="539735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a:solidFill>
                    <a:schemeClr val="accent2">
                      <a:lumMod val="75000"/>
                    </a:schemeClr>
                  </a:solidFill>
                </a:rPr>
                <a:t>JCS</a:t>
              </a:r>
              <a:endParaRPr lang="en-US" sz="1200" dirty="0">
                <a:solidFill>
                  <a:schemeClr val="accent2">
                    <a:lumMod val="75000"/>
                  </a:schemeClr>
                </a:solidFill>
              </a:endParaRPr>
            </a:p>
          </p:txBody>
        </p:sp>
      </p:grpSp>
      <p:sp>
        <p:nvSpPr>
          <p:cNvPr id="65" name="Cube 64"/>
          <p:cNvSpPr/>
          <p:nvPr/>
        </p:nvSpPr>
        <p:spPr>
          <a:xfrm>
            <a:off x="8123523" y="5686206"/>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sp>
        <p:nvSpPr>
          <p:cNvPr id="54" name="Cube 53"/>
          <p:cNvSpPr/>
          <p:nvPr/>
        </p:nvSpPr>
        <p:spPr>
          <a:xfrm>
            <a:off x="13780318" y="4992216"/>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a:solidFill>
                  <a:schemeClr val="accent2">
                    <a:lumMod val="75000"/>
                  </a:schemeClr>
                </a:solidFill>
              </a:rPr>
              <a:t>Storage</a:t>
            </a:r>
            <a:endParaRPr lang="en-US" sz="1800" dirty="0">
              <a:solidFill>
                <a:schemeClr val="accent2">
                  <a:lumMod val="75000"/>
                </a:schemeClr>
              </a:solidFill>
            </a:endParaRPr>
          </a:p>
        </p:txBody>
      </p:sp>
      <p:sp>
        <p:nvSpPr>
          <p:cNvPr id="55" name="Cube 54"/>
          <p:cNvSpPr/>
          <p:nvPr/>
        </p:nvSpPr>
        <p:spPr>
          <a:xfrm>
            <a:off x="13780318" y="4220452"/>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a:solidFill>
                  <a:schemeClr val="accent2">
                    <a:lumMod val="75000"/>
                  </a:schemeClr>
                </a:solidFill>
              </a:rPr>
              <a:t>Compute</a:t>
            </a:r>
            <a:endParaRPr lang="en-US" sz="1800" dirty="0">
              <a:solidFill>
                <a:schemeClr val="accent2">
                  <a:lumMod val="75000"/>
                </a:schemeClr>
              </a:solidFill>
            </a:endParaRPr>
          </a:p>
        </p:txBody>
      </p:sp>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rPr lang="en-US" dirty="0"/>
              <a:t>Some of the underlying foundational infrastructure cloud services</a:t>
            </a:r>
            <a:endParaRPr dirty="0"/>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3"/>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4">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56" name="Cube 55"/>
          <p:cNvSpPr/>
          <p:nvPr/>
        </p:nvSpPr>
        <p:spPr>
          <a:xfrm>
            <a:off x="11585283" y="874446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a:solidFill>
                  <a:schemeClr val="accent2">
                    <a:lumMod val="75000"/>
                  </a:schemeClr>
                </a:solidFill>
              </a:rPr>
              <a:t>Storage</a:t>
            </a:r>
            <a:endParaRPr lang="en-US" sz="1800" dirty="0">
              <a:solidFill>
                <a:schemeClr val="accent2">
                  <a:lumMod val="75000"/>
                </a:schemeClr>
              </a:solidFill>
            </a:endParaRPr>
          </a:p>
        </p:txBody>
      </p:sp>
      <p:sp>
        <p:nvSpPr>
          <p:cNvPr id="57" name="Cube 56"/>
          <p:cNvSpPr/>
          <p:nvPr/>
        </p:nvSpPr>
        <p:spPr>
          <a:xfrm>
            <a:off x="11585283" y="797270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a:solidFill>
                  <a:schemeClr val="accent2">
                    <a:lumMod val="75000"/>
                  </a:schemeClr>
                </a:solidFill>
              </a:rPr>
              <a:t>Compute</a:t>
            </a:r>
            <a:endParaRPr lang="en-US" sz="1800" dirty="0">
              <a:solidFill>
                <a:schemeClr val="accent2">
                  <a:lumMod val="75000"/>
                </a:schemeClr>
              </a:solidFill>
            </a:endParaRPr>
          </a:p>
        </p:txBody>
      </p:sp>
      <p:sp>
        <p:nvSpPr>
          <p:cNvPr id="58" name="Cube 57"/>
          <p:cNvSpPr/>
          <p:nvPr/>
        </p:nvSpPr>
        <p:spPr>
          <a:xfrm>
            <a:off x="11585283" y="720094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a:solidFill>
                  <a:schemeClr val="accent2">
                    <a:lumMod val="75000"/>
                  </a:schemeClr>
                </a:solidFill>
              </a:rPr>
              <a:t>DBaaS</a:t>
            </a:r>
            <a:endParaRPr lang="en-US" sz="1800" dirty="0">
              <a:solidFill>
                <a:schemeClr val="accent2">
                  <a:lumMod val="75000"/>
                </a:schemeClr>
              </a:solidFill>
            </a:endParaRPr>
          </a:p>
        </p:txBody>
      </p:sp>
      <p:sp>
        <p:nvSpPr>
          <p:cNvPr id="59" name="Cube 58"/>
          <p:cNvSpPr/>
          <p:nvPr/>
        </p:nvSpPr>
        <p:spPr>
          <a:xfrm>
            <a:off x="11585283" y="6429181"/>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a:solidFill>
                  <a:schemeClr val="accent2">
                    <a:lumMod val="75000"/>
                  </a:schemeClr>
                </a:solidFill>
              </a:rPr>
              <a:t>JCS</a:t>
            </a:r>
            <a:endParaRPr lang="en-US" sz="1800" dirty="0">
              <a:solidFill>
                <a:schemeClr val="accent2">
                  <a:lumMod val="75000"/>
                </a:schemeClr>
              </a:solidFill>
            </a:endParaRPr>
          </a:p>
        </p:txBody>
      </p:sp>
      <p:grpSp>
        <p:nvGrpSpPr>
          <p:cNvPr id="1035" name="Rounded Rectangle 8">
            <a:hlinkClick r:id="rId5"/>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spTree>
    <p:extLst>
      <p:ext uri="{BB962C8B-B14F-4D97-AF65-F5344CB8AC3E}">
        <p14:creationId xmlns:p14="http://schemas.microsoft.com/office/powerpoint/2010/main" val="2425981858"/>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itle 1"/>
          <p:cNvSpPr txBox="1">
            <a:spLocks noGrp="1"/>
          </p:cNvSpPr>
          <p:nvPr>
            <p:ph type="title"/>
          </p:nvPr>
        </p:nvSpPr>
        <p:spPr>
          <a:xfrm>
            <a:off x="977770" y="843460"/>
            <a:ext cx="15176629" cy="1346290"/>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2" cy="4429129"/>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a:t>SOA CS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484" y="1951523"/>
            <a:ext cx="11414166" cy="7069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1005564" y="6796512"/>
            <a:ext cx="426603" cy="36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775868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7230" y="2428528"/>
            <a:ext cx="12925570" cy="7160501"/>
          </a:xfrm>
          <a:prstGeom prst="rect">
            <a:avLst/>
          </a:prstGeom>
        </p:spPr>
      </p:pic>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86830" y="276863"/>
            <a:ext cx="9228620" cy="4778154"/>
          </a:xfrm>
          <a:prstGeom prst="rect">
            <a:avLst/>
          </a:prstGeom>
        </p:spPr>
      </p:pic>
      <p:pic>
        <p:nvPicPr>
          <p:cNvPr id="6" name="Picture 5"/>
          <p:cNvPicPr>
            <a:picLocks noChangeAspect="1"/>
          </p:cNvPicPr>
          <p:nvPr/>
        </p:nvPicPr>
        <p:blipFill>
          <a:blip r:embed="rId4"/>
          <a:stretch>
            <a:fillRect/>
          </a:stretch>
        </p:blipFill>
        <p:spPr>
          <a:xfrm>
            <a:off x="7515622" y="276863"/>
            <a:ext cx="9556308" cy="1455546"/>
          </a:xfrm>
          <a:prstGeom prst="rect">
            <a:avLst/>
          </a:prstGeom>
        </p:spPr>
      </p:pic>
    </p:spTree>
    <p:extLst>
      <p:ext uri="{BB962C8B-B14F-4D97-AF65-F5344CB8AC3E}">
        <p14:creationId xmlns:p14="http://schemas.microsoft.com/office/powerpoint/2010/main" val="109944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2" name="Title 1"/>
          <p:cNvSpPr txBox="1">
            <a:spLocks noGrp="1"/>
          </p:cNvSpPr>
          <p:nvPr>
            <p:ph type="title"/>
          </p:nvPr>
        </p:nvSpPr>
        <p:spPr>
          <a:xfrm>
            <a:off x="977769" y="843460"/>
            <a:ext cx="12883040" cy="1346290"/>
          </a:xfrm>
          <a:prstGeom prst="rect">
            <a:avLst/>
          </a:prstGeom>
        </p:spPr>
        <p:txBody>
          <a:bodyPr/>
          <a:lstStyle/>
          <a:p>
            <a:r>
              <a:t>Remember that new feature?</a:t>
            </a:r>
          </a:p>
        </p:txBody>
      </p:sp>
      <p:sp>
        <p:nvSpPr>
          <p:cNvPr id="1073" name="Text Placeholder 2"/>
          <p:cNvSpPr txBox="1">
            <a:spLocks noGrp="1"/>
          </p:cNvSpPr>
          <p:nvPr>
            <p:ph type="body" idx="1"/>
          </p:nvPr>
        </p:nvSpPr>
        <p:spPr>
          <a:xfrm>
            <a:off x="1917700" y="2603499"/>
            <a:ext cx="11942765" cy="5727703"/>
          </a:xfrm>
          <a:prstGeom prst="rect">
            <a:avLst/>
          </a:prstGeom>
        </p:spPr>
        <p:txBody>
          <a:bodyPr/>
          <a:lstStyle/>
          <a:p>
            <a:r>
              <a:t>Incident created in Dev CS</a:t>
            </a:r>
          </a:p>
          <a:p>
            <a:r>
              <a:t>Feature implemented in JET</a:t>
            </a:r>
          </a:p>
          <a:p>
            <a:r>
              <a:t>New release was built and deployed from DevCS to ACCS</a:t>
            </a:r>
          </a:p>
          <a:p>
            <a:r>
              <a:t>Refresh the Portal application in your browser</a:t>
            </a:r>
          </a:p>
          <a:p>
            <a:pPr marL="914231" lvl="1" indent="-304743">
              <a:spcBef>
                <a:spcPts val="600"/>
              </a:spcBef>
              <a:defRPr sz="3100"/>
            </a:pPr>
            <a:r>
              <a:t>Et voila</a:t>
            </a: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OMC - APM</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481" y="1718543"/>
            <a:ext cx="14201049" cy="6621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758" y="5524872"/>
            <a:ext cx="8280227" cy="3921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13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083" name="Text Placeholder 2"/>
          <p:cNvSpPr txBox="1">
            <a:spLocks noGrp="1"/>
          </p:cNvSpPr>
          <p:nvPr>
            <p:ph type="body" idx="1"/>
          </p:nvPr>
        </p:nvSpPr>
        <p:spPr>
          <a:xfrm>
            <a:off x="1917700" y="2603499"/>
            <a:ext cx="11942765" cy="5727703"/>
          </a:xfrm>
          <a:prstGeom prst="rect">
            <a:avLst/>
          </a:prstGeom>
        </p:spPr>
        <p:txBody>
          <a:bodyPr/>
          <a:lstStyle/>
          <a:p>
            <a:r>
              <a:t>What about that world record?</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157"/>
          <p:cNvSpPr/>
          <p:nvPr/>
        </p:nvSpPr>
        <p:spPr>
          <a:xfrm>
            <a:off x="-137162" y="8572479"/>
            <a:ext cx="10530844"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86" name="Title 1"/>
          <p:cNvSpPr txBox="1">
            <a:spLocks noGrp="1"/>
          </p:cNvSpPr>
          <p:nvPr>
            <p:ph type="title"/>
          </p:nvPr>
        </p:nvSpPr>
        <p:spPr>
          <a:xfrm>
            <a:off x="977769" y="843460"/>
            <a:ext cx="12883040" cy="1346290"/>
          </a:xfrm>
          <a:prstGeom prst="rect">
            <a:avLst/>
          </a:prstGeom>
        </p:spPr>
        <p:txBody>
          <a:bodyPr/>
          <a:lstStyle/>
          <a:p>
            <a:r>
              <a:t>Cloud services architecture++</a:t>
            </a:r>
          </a:p>
        </p:txBody>
      </p:sp>
      <p:grpSp>
        <p:nvGrpSpPr>
          <p:cNvPr id="1089" name="Oval 4"/>
          <p:cNvGrpSpPr/>
          <p:nvPr/>
        </p:nvGrpSpPr>
        <p:grpSpPr>
          <a:xfrm>
            <a:off x="1784400" y="2201136"/>
            <a:ext cx="1897834" cy="968947"/>
            <a:chOff x="0" y="0"/>
            <a:chExt cx="1897833" cy="968945"/>
          </a:xfrm>
        </p:grpSpPr>
        <p:sp>
          <p:nvSpPr>
            <p:cNvPr id="1087" name="Oval"/>
            <p:cNvSpPr/>
            <p:nvPr/>
          </p:nvSpPr>
          <p:spPr>
            <a:xfrm>
              <a:off x="0" y="0"/>
              <a:ext cx="1897834"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88" name="Audience"/>
            <p:cNvSpPr txBox="1"/>
            <p:nvPr/>
          </p:nvSpPr>
          <p:spPr>
            <a:xfrm>
              <a:off x="277930" y="38703"/>
              <a:ext cx="1341973" cy="891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90" name="Picture 2" descr="Picture 2"/>
          <p:cNvPicPr>
            <a:picLocks noChangeAspect="1"/>
          </p:cNvPicPr>
          <p:nvPr/>
        </p:nvPicPr>
        <p:blipFill>
          <a:blip r:embed="rId2">
            <a:extLst/>
          </a:blip>
          <a:stretch>
            <a:fillRect/>
          </a:stretch>
        </p:blipFill>
        <p:spPr>
          <a:xfrm>
            <a:off x="3477929" y="3082257"/>
            <a:ext cx="1359315" cy="1106024"/>
          </a:xfrm>
          <a:prstGeom prst="rect">
            <a:avLst/>
          </a:prstGeom>
          <a:ln w="12700">
            <a:miter lim="400000"/>
          </a:ln>
        </p:spPr>
      </p:pic>
      <p:grpSp>
        <p:nvGrpSpPr>
          <p:cNvPr id="1093" name="Rounded Rectangle 6"/>
          <p:cNvGrpSpPr/>
          <p:nvPr/>
        </p:nvGrpSpPr>
        <p:grpSpPr>
          <a:xfrm>
            <a:off x="6391233" y="2734030"/>
            <a:ext cx="1518270" cy="753625"/>
            <a:chOff x="0" y="0"/>
            <a:chExt cx="1518269" cy="753623"/>
          </a:xfrm>
        </p:grpSpPr>
        <p:sp>
          <p:nvSpPr>
            <p:cNvPr id="1091"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2"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96" name="Rounded Rectangle 7"/>
          <p:cNvGrpSpPr/>
          <p:nvPr/>
        </p:nvGrpSpPr>
        <p:grpSpPr>
          <a:xfrm>
            <a:off x="5261690" y="5319183"/>
            <a:ext cx="1518270" cy="753624"/>
            <a:chOff x="0" y="0"/>
            <a:chExt cx="1518269" cy="753623"/>
          </a:xfrm>
        </p:grpSpPr>
        <p:sp>
          <p:nvSpPr>
            <p:cNvPr id="109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5"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99" name="Rounded Rectangle 8"/>
          <p:cNvGrpSpPr/>
          <p:nvPr/>
        </p:nvGrpSpPr>
        <p:grpSpPr>
          <a:xfrm>
            <a:off x="1994487" y="6720044"/>
            <a:ext cx="1518270" cy="753624"/>
            <a:chOff x="0" y="0"/>
            <a:chExt cx="1518269" cy="753623"/>
          </a:xfrm>
        </p:grpSpPr>
        <p:sp>
          <p:nvSpPr>
            <p:cNvPr id="109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8"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102" name="Rounded Rectangle 9">
            <a:hlinkClick r:id="rId3"/>
          </p:cNvPr>
          <p:cNvGrpSpPr/>
          <p:nvPr/>
        </p:nvGrpSpPr>
        <p:grpSpPr>
          <a:xfrm>
            <a:off x="11518954" y="4868845"/>
            <a:ext cx="1518270" cy="753625"/>
            <a:chOff x="0" y="0"/>
            <a:chExt cx="1518269" cy="753623"/>
          </a:xfrm>
        </p:grpSpPr>
        <p:sp>
          <p:nvSpPr>
            <p:cNvPr id="1100" name="Rounded Rectangle"/>
            <p:cNvSpPr/>
            <p:nvPr/>
          </p:nvSpPr>
          <p:spPr>
            <a:xfrm>
              <a:off x="-1" y="0"/>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105" name="Rounded Rectangle 10"/>
          <p:cNvGrpSpPr/>
          <p:nvPr/>
        </p:nvGrpSpPr>
        <p:grpSpPr>
          <a:xfrm>
            <a:off x="9204920" y="2973327"/>
            <a:ext cx="1518270" cy="753625"/>
            <a:chOff x="0" y="0"/>
            <a:chExt cx="1518269" cy="753623"/>
          </a:xfrm>
        </p:grpSpPr>
        <p:sp>
          <p:nvSpPr>
            <p:cNvPr id="110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106" name="Elbow Connector 11"/>
          <p:cNvSpPr/>
          <p:nvPr/>
        </p:nvSpPr>
        <p:spPr>
          <a:xfrm>
            <a:off x="2659379" y="6056629"/>
            <a:ext cx="93982" cy="6629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7" name="Elbow Connector 12"/>
          <p:cNvSpPr/>
          <p:nvPr/>
        </p:nvSpPr>
        <p:spPr>
          <a:xfrm>
            <a:off x="6779259" y="5114290"/>
            <a:ext cx="1918972" cy="58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8" name="Straight Arrow Connector 13"/>
          <p:cNvSpPr/>
          <p:nvPr/>
        </p:nvSpPr>
        <p:spPr>
          <a:xfrm>
            <a:off x="2807321" y="3222282"/>
            <a:ext cx="576066" cy="478267"/>
          </a:xfrm>
          <a:prstGeom prst="line">
            <a:avLst/>
          </a:prstGeom>
          <a:ln w="6350">
            <a:solidFill>
              <a:schemeClr val="accent1"/>
            </a:solidFill>
            <a:miter/>
            <a:tailEnd type="triangle"/>
          </a:ln>
        </p:spPr>
        <p:txBody>
          <a:bodyPr lIns="45718" tIns="45718" rIns="45718" bIns="45718"/>
          <a:lstStyle/>
          <a:p>
            <a:endParaRPr/>
          </a:p>
        </p:txBody>
      </p:sp>
      <p:sp>
        <p:nvSpPr>
          <p:cNvPr id="1109" name="Straight Arrow Connector 14"/>
          <p:cNvSpPr/>
          <p:nvPr/>
        </p:nvSpPr>
        <p:spPr>
          <a:xfrm>
            <a:off x="3095351" y="3144496"/>
            <a:ext cx="432050" cy="304027"/>
          </a:xfrm>
          <a:prstGeom prst="line">
            <a:avLst/>
          </a:prstGeom>
          <a:ln w="6350">
            <a:solidFill>
              <a:schemeClr val="accent1"/>
            </a:solidFill>
            <a:miter/>
            <a:tailEnd type="triangle"/>
          </a:ln>
        </p:spPr>
        <p:txBody>
          <a:bodyPr lIns="45718" tIns="45718" rIns="45718" bIns="45718"/>
          <a:lstStyle/>
          <a:p>
            <a:endParaRPr/>
          </a:p>
        </p:txBody>
      </p:sp>
      <p:sp>
        <p:nvSpPr>
          <p:cNvPr id="1110"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endParaRPr/>
          </a:p>
        </p:txBody>
      </p:sp>
      <p:sp>
        <p:nvSpPr>
          <p:cNvPr id="1111" name="Elbow Connector 16"/>
          <p:cNvSpPr/>
          <p:nvPr/>
        </p:nvSpPr>
        <p:spPr>
          <a:xfrm>
            <a:off x="4658359" y="3110229"/>
            <a:ext cx="1732282"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14" name="Rounded Rectangle 17">
            <a:hlinkClick r:id="rId4"/>
          </p:cNvPr>
          <p:cNvGrpSpPr/>
          <p:nvPr/>
        </p:nvGrpSpPr>
        <p:grpSpPr>
          <a:xfrm>
            <a:off x="12999815" y="6434830"/>
            <a:ext cx="2754485" cy="753624"/>
            <a:chOff x="0" y="0"/>
            <a:chExt cx="2754484" cy="753623"/>
          </a:xfrm>
        </p:grpSpPr>
        <p:sp>
          <p:nvSpPr>
            <p:cNvPr id="1112" name="Rounded Rectangle"/>
            <p:cNvSpPr/>
            <p:nvPr/>
          </p:nvSpPr>
          <p:spPr>
            <a:xfrm>
              <a:off x="0" y="-1"/>
              <a:ext cx="2754485"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13"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MCS</a:t>
              </a:r>
            </a:p>
          </p:txBody>
        </p:sp>
      </p:grpSp>
      <p:grpSp>
        <p:nvGrpSpPr>
          <p:cNvPr id="1117" name="Rounded Rectangle 18">
            <a:hlinkClick r:id="rId5"/>
          </p:cNvPr>
          <p:cNvGrpSpPr/>
          <p:nvPr/>
        </p:nvGrpSpPr>
        <p:grpSpPr>
          <a:xfrm>
            <a:off x="8261222" y="7662267"/>
            <a:ext cx="3423627" cy="1076605"/>
            <a:chOff x="0" y="0"/>
            <a:chExt cx="3423626" cy="1076604"/>
          </a:xfrm>
        </p:grpSpPr>
        <p:sp>
          <p:nvSpPr>
            <p:cNvPr id="1115"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1116"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118" name="Elbow Connector 19"/>
          <p:cNvSpPr/>
          <p:nvPr/>
        </p:nvSpPr>
        <p:spPr>
          <a:xfrm>
            <a:off x="11639550" y="5622290"/>
            <a:ext cx="637541" cy="553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19" name="Elbow Connector 20"/>
          <p:cNvSpPr/>
          <p:nvPr/>
        </p:nvSpPr>
        <p:spPr>
          <a:xfrm>
            <a:off x="9972040" y="6920230"/>
            <a:ext cx="1667511" cy="741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20" name="Elbow Connector 22"/>
          <p:cNvSpPr/>
          <p:nvPr/>
        </p:nvSpPr>
        <p:spPr>
          <a:xfrm rot="16200000" flipV="1">
            <a:off x="10533308" y="354001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3" name="Rounded Rectangle 23">
            <a:hlinkClick r:id="rId6"/>
          </p:cNvPr>
          <p:cNvGrpSpPr/>
          <p:nvPr/>
        </p:nvGrpSpPr>
        <p:grpSpPr>
          <a:xfrm>
            <a:off x="13714369" y="2870297"/>
            <a:ext cx="1518270" cy="840739"/>
            <a:chOff x="0" y="0"/>
            <a:chExt cx="1518269" cy="840738"/>
          </a:xfrm>
        </p:grpSpPr>
        <p:sp>
          <p:nvSpPr>
            <p:cNvPr id="1121" name="Rounded Rectangle"/>
            <p:cNvSpPr/>
            <p:nvPr/>
          </p:nvSpPr>
          <p:spPr>
            <a:xfrm>
              <a:off x="-1" y="4355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2" name="ACCS or  Functions"/>
            <p:cNvSpPr txBox="1"/>
            <p:nvPr/>
          </p:nvSpPr>
          <p:spPr>
            <a:xfrm>
              <a:off x="36788" y="0"/>
              <a:ext cx="1444692" cy="840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124" name="Elbow Connector 24"/>
          <p:cNvSpPr/>
          <p:nvPr/>
        </p:nvSpPr>
        <p:spPr>
          <a:xfrm rot="5400000" flipH="1" flipV="1">
            <a:off x="12292513" y="3446991"/>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7" name="Rounded Rectangle 25"/>
          <p:cNvGrpSpPr/>
          <p:nvPr/>
        </p:nvGrpSpPr>
        <p:grpSpPr>
          <a:xfrm>
            <a:off x="4433446" y="6955535"/>
            <a:ext cx="2305169" cy="929639"/>
            <a:chOff x="0" y="0"/>
            <a:chExt cx="2305168" cy="929638"/>
          </a:xfrm>
        </p:grpSpPr>
        <p:sp>
          <p:nvSpPr>
            <p:cNvPr id="1125"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6"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128" name="Elbow Connector 26"/>
          <p:cNvSpPr/>
          <p:nvPr/>
        </p:nvSpPr>
        <p:spPr>
          <a:xfrm>
            <a:off x="5585459" y="6071870"/>
            <a:ext cx="434342" cy="88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31" name="Rounded Rectangle 27"/>
          <p:cNvGrpSpPr/>
          <p:nvPr/>
        </p:nvGrpSpPr>
        <p:grpSpPr>
          <a:xfrm>
            <a:off x="3932515" y="1667292"/>
            <a:ext cx="1805841" cy="891076"/>
            <a:chOff x="0" y="0"/>
            <a:chExt cx="1805840" cy="891074"/>
          </a:xfrm>
        </p:grpSpPr>
        <p:sp>
          <p:nvSpPr>
            <p:cNvPr id="1129"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130"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132" name="Elbow Connector 28"/>
          <p:cNvSpPr/>
          <p:nvPr/>
        </p:nvSpPr>
        <p:spPr>
          <a:xfrm>
            <a:off x="5744209" y="2112010"/>
            <a:ext cx="1405892" cy="62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33" name="Elbow Connector 31"/>
          <p:cNvSpPr/>
          <p:nvPr/>
        </p:nvSpPr>
        <p:spPr>
          <a:xfrm rot="16200000" flipV="1">
            <a:off x="13369698" y="1810053"/>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34" name="Elbow Connector 3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37" name="Rounded Rectangle 35">
            <a:hlinkClick r:id="rId7"/>
          </p:cNvPr>
          <p:cNvGrpSpPr/>
          <p:nvPr/>
        </p:nvGrpSpPr>
        <p:grpSpPr>
          <a:xfrm>
            <a:off x="7939922" y="4242146"/>
            <a:ext cx="1518270" cy="872595"/>
            <a:chOff x="0" y="0"/>
            <a:chExt cx="1518269" cy="872593"/>
          </a:xfrm>
        </p:grpSpPr>
        <p:sp>
          <p:nvSpPr>
            <p:cNvPr id="113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3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pic>
        <p:nvPicPr>
          <p:cNvPr id="1138" name="Picture 2" descr="Picture 2"/>
          <p:cNvPicPr>
            <a:picLocks noChangeAspect="1"/>
          </p:cNvPicPr>
          <p:nvPr/>
        </p:nvPicPr>
        <p:blipFill>
          <a:blip r:embed="rId8">
            <a:extLst/>
          </a:blip>
          <a:stretch>
            <a:fillRect/>
          </a:stretch>
        </p:blipFill>
        <p:spPr>
          <a:xfrm>
            <a:off x="11307546" y="7528014"/>
            <a:ext cx="538303" cy="538303"/>
          </a:xfrm>
          <a:prstGeom prst="rect">
            <a:avLst/>
          </a:prstGeom>
          <a:ln w="12700">
            <a:miter lim="400000"/>
          </a:ln>
        </p:spPr>
      </p:pic>
      <p:grpSp>
        <p:nvGrpSpPr>
          <p:cNvPr id="1141" name="Rounded Rectangle 37"/>
          <p:cNvGrpSpPr/>
          <p:nvPr/>
        </p:nvGrpSpPr>
        <p:grpSpPr>
          <a:xfrm>
            <a:off x="1734205" y="5127169"/>
            <a:ext cx="1851282" cy="929640"/>
            <a:chOff x="0" y="0"/>
            <a:chExt cx="1851280" cy="929638"/>
          </a:xfrm>
        </p:grpSpPr>
        <p:sp>
          <p:nvSpPr>
            <p:cNvPr id="1139"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0" name="Experience CS"/>
            <p:cNvSpPr txBox="1"/>
            <p:nvPr/>
          </p:nvSpPr>
          <p:spPr>
            <a:xfrm>
              <a:off x="36789" y="0"/>
              <a:ext cx="1777703"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Experience CS</a:t>
              </a:r>
            </a:p>
          </p:txBody>
        </p:sp>
      </p:grpSp>
      <p:sp>
        <p:nvSpPr>
          <p:cNvPr id="1142" name="Elbow Connector 38"/>
          <p:cNvSpPr/>
          <p:nvPr/>
        </p:nvSpPr>
        <p:spPr>
          <a:xfrm rot="10800000">
            <a:off x="3605201" y="5572885"/>
            <a:ext cx="1656491"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43" name="Elbow Connector 39"/>
          <p:cNvSpPr/>
          <p:nvPr/>
        </p:nvSpPr>
        <p:spPr>
          <a:xfrm>
            <a:off x="1524000" y="2112010"/>
            <a:ext cx="2401572" cy="572770"/>
          </a:xfrm>
          <a:custGeom>
            <a:avLst/>
            <a:gdLst/>
            <a:ahLst/>
            <a:cxnLst>
              <a:cxn ang="0">
                <a:pos x="wd2" y="hd2"/>
              </a:cxn>
              <a:cxn ang="5400000">
                <a:pos x="wd2" y="hd2"/>
              </a:cxn>
              <a:cxn ang="10800000">
                <a:pos x="wd2" y="hd2"/>
              </a:cxn>
              <a:cxn ang="16200000">
                <a:pos x="wd2" y="hd2"/>
              </a:cxn>
            </a:cxnLst>
            <a:rect l="0" t="0" r="r" b="b"/>
            <a:pathLst>
              <a:path w="21600" h="21600"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46" name="Rounded Rectangle 41"/>
          <p:cNvGrpSpPr/>
          <p:nvPr/>
        </p:nvGrpSpPr>
        <p:grpSpPr>
          <a:xfrm>
            <a:off x="13166726" y="8357806"/>
            <a:ext cx="1435557" cy="670604"/>
            <a:chOff x="0" y="0"/>
            <a:chExt cx="1435555" cy="670603"/>
          </a:xfrm>
        </p:grpSpPr>
        <p:sp>
          <p:nvSpPr>
            <p:cNvPr id="1144" name="Rounded Rectangle"/>
            <p:cNvSpPr/>
            <p:nvPr/>
          </p:nvSpPr>
          <p:spPr>
            <a:xfrm>
              <a:off x="0" y="-1"/>
              <a:ext cx="1435556" cy="67060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5" name="MAX"/>
            <p:cNvSpPr txBox="1"/>
            <p:nvPr/>
          </p:nvSpPr>
          <p:spPr>
            <a:xfrm>
              <a:off x="32736" y="80030"/>
              <a:ext cx="137008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MAX</a:t>
              </a:r>
            </a:p>
          </p:txBody>
        </p:sp>
      </p:grpSp>
      <p:grpSp>
        <p:nvGrpSpPr>
          <p:cNvPr id="1149" name="Rounded Rectangle 45"/>
          <p:cNvGrpSpPr/>
          <p:nvPr/>
        </p:nvGrpSpPr>
        <p:grpSpPr>
          <a:xfrm>
            <a:off x="11005973" y="6182828"/>
            <a:ext cx="1268831" cy="732409"/>
            <a:chOff x="0" y="0"/>
            <a:chExt cx="1268830" cy="732407"/>
          </a:xfrm>
        </p:grpSpPr>
        <p:sp>
          <p:nvSpPr>
            <p:cNvPr id="1147"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8"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1150" name="Elbow Connector 50"/>
          <p:cNvSpPr/>
          <p:nvPr/>
        </p:nvSpPr>
        <p:spPr>
          <a:xfrm rot="16200000" flipV="1">
            <a:off x="13095969" y="756927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53" name="Rounded Rectangle 51"/>
          <p:cNvGrpSpPr/>
          <p:nvPr/>
        </p:nvGrpSpPr>
        <p:grpSpPr>
          <a:xfrm>
            <a:off x="15113716" y="4855124"/>
            <a:ext cx="1405556" cy="701039"/>
            <a:chOff x="0" y="0"/>
            <a:chExt cx="1405555" cy="701038"/>
          </a:xfrm>
        </p:grpSpPr>
        <p:sp>
          <p:nvSpPr>
            <p:cNvPr id="1151"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152" name="OMC…"/>
            <p:cNvSpPr txBox="1"/>
            <p:nvPr/>
          </p:nvSpPr>
          <p:spPr>
            <a:xfrm>
              <a:off x="34161" y="-1"/>
              <a:ext cx="133723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154" name="Oval 52"/>
          <p:cNvSpPr/>
          <p:nvPr/>
        </p:nvSpPr>
        <p:spPr>
          <a:xfrm>
            <a:off x="12827575" y="530619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5" name="TextBox 53"/>
          <p:cNvSpPr txBox="1"/>
          <p:nvPr/>
        </p:nvSpPr>
        <p:spPr>
          <a:xfrm>
            <a:off x="12800844" y="5299485"/>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56" name="Elbow Connector 54"/>
          <p:cNvSpPr/>
          <p:nvPr/>
        </p:nvSpPr>
        <p:spPr>
          <a:xfrm>
            <a:off x="13371622" y="5346696"/>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57" name="Oval 55"/>
          <p:cNvSpPr/>
          <p:nvPr/>
        </p:nvSpPr>
        <p:spPr>
          <a:xfrm>
            <a:off x="12827575" y="5612052"/>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8" name="TextBox 56"/>
          <p:cNvSpPr txBox="1"/>
          <p:nvPr/>
        </p:nvSpPr>
        <p:spPr>
          <a:xfrm>
            <a:off x="12826489" y="5587519"/>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59" name="Oval 57"/>
          <p:cNvSpPr/>
          <p:nvPr/>
        </p:nvSpPr>
        <p:spPr>
          <a:xfrm>
            <a:off x="10535770" y="3552697"/>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0" name="TextBox 58"/>
          <p:cNvSpPr txBox="1"/>
          <p:nvPr/>
        </p:nvSpPr>
        <p:spPr>
          <a:xfrm>
            <a:off x="10585184" y="3603730"/>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61" name="Oval 61"/>
          <p:cNvSpPr/>
          <p:nvPr/>
        </p:nvSpPr>
        <p:spPr>
          <a:xfrm>
            <a:off x="11359205" y="8485316"/>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2" name="TextBox 62"/>
          <p:cNvSpPr txBox="1"/>
          <p:nvPr/>
        </p:nvSpPr>
        <p:spPr>
          <a:xfrm>
            <a:off x="11332474" y="8478611"/>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63" name="Elbow Connector 64"/>
          <p:cNvSpPr/>
          <p:nvPr/>
        </p:nvSpPr>
        <p:spPr>
          <a:xfrm>
            <a:off x="12280900" y="6548119"/>
            <a:ext cx="718820" cy="2628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66" name="Rounded Rectangle 73"/>
          <p:cNvGrpSpPr/>
          <p:nvPr/>
        </p:nvGrpSpPr>
        <p:grpSpPr>
          <a:xfrm>
            <a:off x="863898" y="8203041"/>
            <a:ext cx="1740620" cy="827843"/>
            <a:chOff x="0" y="0"/>
            <a:chExt cx="1740619" cy="827842"/>
          </a:xfrm>
        </p:grpSpPr>
        <p:sp>
          <p:nvSpPr>
            <p:cNvPr id="1164" name="Rounded Rectangle"/>
            <p:cNvSpPr/>
            <p:nvPr/>
          </p:nvSpPr>
          <p:spPr>
            <a:xfrm>
              <a:off x="0" y="0"/>
              <a:ext cx="1740620" cy="82784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5" name="Dev CS"/>
            <p:cNvSpPr txBox="1"/>
            <p:nvPr/>
          </p:nvSpPr>
          <p:spPr>
            <a:xfrm>
              <a:off x="40411" y="158649"/>
              <a:ext cx="1659797"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Dev CS</a:t>
              </a:r>
            </a:p>
          </p:txBody>
        </p:sp>
      </p:grpSp>
      <p:grpSp>
        <p:nvGrpSpPr>
          <p:cNvPr id="1169" name="Rounded Rectangle 75"/>
          <p:cNvGrpSpPr/>
          <p:nvPr/>
        </p:nvGrpSpPr>
        <p:grpSpPr>
          <a:xfrm>
            <a:off x="13157691" y="4074888"/>
            <a:ext cx="1113356" cy="929639"/>
            <a:chOff x="0" y="0"/>
            <a:chExt cx="1113355" cy="929638"/>
          </a:xfrm>
        </p:grpSpPr>
        <p:sp>
          <p:nvSpPr>
            <p:cNvPr id="1167"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8"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1170" name="Lightning Bolt 76"/>
          <p:cNvSpPr/>
          <p:nvPr/>
        </p:nvSpPr>
        <p:spPr>
          <a:xfrm>
            <a:off x="13722224" y="3757617"/>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1" name="Lightning Bolt 77"/>
          <p:cNvSpPr/>
          <p:nvPr/>
        </p:nvSpPr>
        <p:spPr>
          <a:xfrm>
            <a:off x="8522943" y="735532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2" name="Lightning Bolt 79"/>
          <p:cNvSpPr/>
          <p:nvPr/>
        </p:nvSpPr>
        <p:spPr>
          <a:xfrm>
            <a:off x="12891726" y="6059668"/>
            <a:ext cx="413575" cy="550784"/>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173" name="Picture 2" descr="Picture 2"/>
          <p:cNvPicPr>
            <a:picLocks noChangeAspect="1"/>
          </p:cNvPicPr>
          <p:nvPr/>
        </p:nvPicPr>
        <p:blipFill>
          <a:blip r:embed="rId9">
            <a:extLst/>
          </a:blip>
          <a:stretch>
            <a:fillRect/>
          </a:stretch>
        </p:blipFill>
        <p:spPr>
          <a:xfrm>
            <a:off x="2199282" y="2397836"/>
            <a:ext cx="1148875" cy="792380"/>
          </a:xfrm>
          <a:prstGeom prst="rect">
            <a:avLst/>
          </a:prstGeom>
          <a:ln w="12700">
            <a:miter lim="400000"/>
          </a:ln>
        </p:spPr>
      </p:pic>
      <p:pic>
        <p:nvPicPr>
          <p:cNvPr id="1174" name="Picture 2" descr="Picture 2"/>
          <p:cNvPicPr>
            <a:picLocks noChangeAspect="1"/>
          </p:cNvPicPr>
          <p:nvPr/>
        </p:nvPicPr>
        <p:blipFill>
          <a:blip r:embed="rId10">
            <a:extLst/>
          </a:blip>
          <a:stretch>
            <a:fillRect/>
          </a:stretch>
        </p:blipFill>
        <p:spPr>
          <a:xfrm>
            <a:off x="15782283" y="3920871"/>
            <a:ext cx="914663" cy="693115"/>
          </a:xfrm>
          <a:prstGeom prst="rect">
            <a:avLst/>
          </a:prstGeom>
          <a:ln w="12700">
            <a:miter lim="400000"/>
          </a:ln>
        </p:spPr>
      </p:pic>
      <p:grpSp>
        <p:nvGrpSpPr>
          <p:cNvPr id="1177" name="Rounded Rectangle 158"/>
          <p:cNvGrpSpPr/>
          <p:nvPr/>
        </p:nvGrpSpPr>
        <p:grpSpPr>
          <a:xfrm>
            <a:off x="9222961" y="5543029"/>
            <a:ext cx="1518270" cy="753624"/>
            <a:chOff x="0" y="0"/>
            <a:chExt cx="1518269" cy="753623"/>
          </a:xfrm>
        </p:grpSpPr>
        <p:sp>
          <p:nvSpPr>
            <p:cNvPr id="117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JCS</a:t>
              </a:r>
            </a:p>
          </p:txBody>
        </p:sp>
      </p:grpSp>
      <p:sp>
        <p:nvSpPr>
          <p:cNvPr id="1178" name="Oval 159"/>
          <p:cNvSpPr/>
          <p:nvPr/>
        </p:nvSpPr>
        <p:spPr>
          <a:xfrm>
            <a:off x="10474373" y="5961345"/>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79" name="TextBox 160"/>
          <p:cNvSpPr txBox="1"/>
          <p:nvPr/>
        </p:nvSpPr>
        <p:spPr>
          <a:xfrm>
            <a:off x="10447642" y="5954640"/>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80" name="Oval 161"/>
          <p:cNvSpPr/>
          <p:nvPr/>
        </p:nvSpPr>
        <p:spPr>
          <a:xfrm>
            <a:off x="10474373" y="6267205"/>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81" name="TextBox 162"/>
          <p:cNvSpPr txBox="1"/>
          <p:nvPr/>
        </p:nvSpPr>
        <p:spPr>
          <a:xfrm>
            <a:off x="10473287" y="6242672"/>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82" name="Elbow Connector 164"/>
          <p:cNvSpPr/>
          <p:nvPr/>
        </p:nvSpPr>
        <p:spPr>
          <a:xfrm>
            <a:off x="13092430" y="2244089"/>
            <a:ext cx="621031" cy="1046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3" name="Elbow Connector 169"/>
          <p:cNvSpPr/>
          <p:nvPr/>
        </p:nvSpPr>
        <p:spPr>
          <a:xfrm>
            <a:off x="7909559" y="3110228"/>
            <a:ext cx="78867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4" name="Straight Arrow Connector 173"/>
          <p:cNvSpPr/>
          <p:nvPr/>
        </p:nvSpPr>
        <p:spPr>
          <a:xfrm flipH="1">
            <a:off x="3527401" y="6059668"/>
            <a:ext cx="1734292" cy="813279"/>
          </a:xfrm>
          <a:prstGeom prst="line">
            <a:avLst/>
          </a:prstGeom>
          <a:ln w="12700">
            <a:solidFill>
              <a:srgbClr val="C00000"/>
            </a:solidFill>
            <a:miter/>
            <a:tailEnd type="triangle"/>
          </a:ln>
        </p:spPr>
        <p:txBody>
          <a:bodyPr lIns="45718" tIns="45718" rIns="45718" bIns="45718"/>
          <a:lstStyle/>
          <a:p>
            <a:endParaRPr/>
          </a:p>
        </p:txBody>
      </p:sp>
      <p:sp>
        <p:nvSpPr>
          <p:cNvPr id="1185" name="Elbow Connector 175"/>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6" name="Elbow Connector 179"/>
          <p:cNvSpPr/>
          <p:nvPr/>
        </p:nvSpPr>
        <p:spPr>
          <a:xfrm flipV="1">
            <a:off x="13059365" y="4267429"/>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7" name="Elbow Connector 2048"/>
          <p:cNvSpPr/>
          <p:nvPr/>
        </p:nvSpPr>
        <p:spPr>
          <a:xfrm>
            <a:off x="9963149" y="3726179"/>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8" name="Right Arrow 2057"/>
          <p:cNvSpPr/>
          <p:nvPr/>
        </p:nvSpPr>
        <p:spPr>
          <a:xfrm>
            <a:off x="8783990" y="7288751"/>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89" name="Right Arrow 202"/>
          <p:cNvSpPr/>
          <p:nvPr/>
        </p:nvSpPr>
        <p:spPr>
          <a:xfrm>
            <a:off x="13136494" y="5988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0" name="Right Arrow 204"/>
          <p:cNvSpPr/>
          <p:nvPr/>
        </p:nvSpPr>
        <p:spPr>
          <a:xfrm>
            <a:off x="13518244" y="3792120"/>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1" name="Elbow Connector 2076"/>
          <p:cNvSpPr/>
          <p:nvPr/>
        </p:nvSpPr>
        <p:spPr>
          <a:xfrm>
            <a:off x="13713460" y="3709670"/>
            <a:ext cx="759462" cy="1548131"/>
          </a:xfrm>
          <a:custGeom>
            <a:avLst/>
            <a:gdLst/>
            <a:ahLst/>
            <a:cxnLst>
              <a:cxn ang="0">
                <a:pos x="wd2" y="hd2"/>
              </a:cxn>
              <a:cxn ang="5400000">
                <a:pos x="wd2" y="hd2"/>
              </a:cxn>
              <a:cxn ang="10800000">
                <a:pos x="wd2" y="hd2"/>
              </a:cxn>
              <a:cxn ang="16200000">
                <a:pos x="wd2" y="hd2"/>
              </a:cxn>
            </a:cxnLst>
            <a:rect l="0" t="0" r="r" b="b"/>
            <a:pathLst>
              <a:path w="21600" h="21600"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92" name="Elbow Connector 8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3" name="Elbow Connector 84"/>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4" name="Elbow Connector 85"/>
          <p:cNvSpPr/>
          <p:nvPr/>
        </p:nvSpPr>
        <p:spPr>
          <a:xfrm rot="16200000" flipV="1">
            <a:off x="9065035" y="4625968"/>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5" name="Elbow Connector 86"/>
          <p:cNvSpPr/>
          <p:nvPr/>
        </p:nvSpPr>
        <p:spPr>
          <a:xfrm>
            <a:off x="9458189" y="4724162"/>
            <a:ext cx="2060766" cy="56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6" name="Elbow Connector 88"/>
          <p:cNvSpPr/>
          <p:nvPr/>
        </p:nvSpPr>
        <p:spPr>
          <a:xfrm rot="10800000">
            <a:off x="9458190" y="4526279"/>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7" name="Oval 91"/>
          <p:cNvSpPr/>
          <p:nvPr/>
        </p:nvSpPr>
        <p:spPr>
          <a:xfrm>
            <a:off x="15027177" y="3448520"/>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98" name="TextBox 92"/>
          <p:cNvSpPr txBox="1"/>
          <p:nvPr/>
        </p:nvSpPr>
        <p:spPr>
          <a:xfrm>
            <a:off x="15076591" y="3499553"/>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99" name="Elbow Connector 94"/>
          <p:cNvSpPr/>
          <p:nvPr/>
        </p:nvSpPr>
        <p:spPr>
          <a:xfrm rot="5400000">
            <a:off x="9904872" y="245701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2" name="Rounded Rectangle 97"/>
          <p:cNvGrpSpPr/>
          <p:nvPr/>
        </p:nvGrpSpPr>
        <p:grpSpPr>
          <a:xfrm>
            <a:off x="10128722" y="4102175"/>
            <a:ext cx="1348964" cy="734796"/>
            <a:chOff x="0" y="0"/>
            <a:chExt cx="1348963" cy="734795"/>
          </a:xfrm>
        </p:grpSpPr>
        <p:sp>
          <p:nvSpPr>
            <p:cNvPr id="1200" name="Rounded Rectangle"/>
            <p:cNvSpPr/>
            <p:nvPr/>
          </p:nvSpPr>
          <p:spPr>
            <a:xfrm>
              <a:off x="0" y="0"/>
              <a:ext cx="1348964" cy="734796"/>
            </a:xfrm>
            <a:prstGeom prst="roundRect">
              <a:avLst>
                <a:gd name="adj" fmla="val 16667"/>
              </a:avLst>
            </a:prstGeom>
            <a:solidFill>
              <a:srgbClr val="FFC0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endParaRPr/>
            </a:p>
          </p:txBody>
        </p:sp>
        <p:sp>
          <p:nvSpPr>
            <p:cNvPr id="1201" name="Container  Cloud"/>
            <p:cNvSpPr txBox="1"/>
            <p:nvPr/>
          </p:nvSpPr>
          <p:spPr>
            <a:xfrm>
              <a:off x="35870" y="16878"/>
              <a:ext cx="127722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203" name="Elbow Connector 99"/>
          <p:cNvSpPr/>
          <p:nvPr/>
        </p:nvSpPr>
        <p:spPr>
          <a:xfrm rot="16200000" flipV="1">
            <a:off x="10476410" y="5330507"/>
            <a:ext cx="1282328" cy="422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04" name="Elbow Connector 100"/>
          <p:cNvSpPr/>
          <p:nvPr/>
        </p:nvSpPr>
        <p:spPr>
          <a:xfrm rot="10800000" flipV="1">
            <a:off x="10906414" y="3635269"/>
            <a:ext cx="2836913" cy="999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7" name="Rounded Rectangle 101"/>
          <p:cNvGrpSpPr/>
          <p:nvPr/>
        </p:nvGrpSpPr>
        <p:grpSpPr>
          <a:xfrm>
            <a:off x="7120990" y="6173858"/>
            <a:ext cx="1792917" cy="969652"/>
            <a:chOff x="0" y="0"/>
            <a:chExt cx="1792915" cy="969650"/>
          </a:xfrm>
        </p:grpSpPr>
        <p:sp>
          <p:nvSpPr>
            <p:cNvPr id="1205" name="Rounded Rectangle"/>
            <p:cNvSpPr/>
            <p:nvPr/>
          </p:nvSpPr>
          <p:spPr>
            <a:xfrm>
              <a:off x="0" y="0"/>
              <a:ext cx="1792916" cy="96965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06" name="Visual Builder Cloud Service"/>
            <p:cNvSpPr txBox="1"/>
            <p:nvPr/>
          </p:nvSpPr>
          <p:spPr>
            <a:xfrm>
              <a:off x="47334" y="134303"/>
              <a:ext cx="1698247"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r>
                <a:t>Visual Builder Cloud Service</a:t>
              </a:r>
            </a:p>
          </p:txBody>
        </p:sp>
      </p:grpSp>
      <p:sp>
        <p:nvSpPr>
          <p:cNvPr id="1208" name="Elbow Connector 102"/>
          <p:cNvSpPr/>
          <p:nvPr/>
        </p:nvSpPr>
        <p:spPr>
          <a:xfrm flipV="1">
            <a:off x="8941203" y="6762391"/>
            <a:ext cx="2064773"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11" name="Rounded Rectangle 154"/>
          <p:cNvGrpSpPr/>
          <p:nvPr/>
        </p:nvGrpSpPr>
        <p:grpSpPr>
          <a:xfrm>
            <a:off x="11452606" y="1867255"/>
            <a:ext cx="1633630" cy="755368"/>
            <a:chOff x="0" y="0"/>
            <a:chExt cx="1633628" cy="755367"/>
          </a:xfrm>
        </p:grpSpPr>
        <p:sp>
          <p:nvSpPr>
            <p:cNvPr id="1209" name="Rounded Rectangle"/>
            <p:cNvSpPr/>
            <p:nvPr/>
          </p:nvSpPr>
          <p:spPr>
            <a:xfrm>
              <a:off x="0" y="-1"/>
              <a:ext cx="1633629"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1210"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1214" name="Rounded Rectangle 90"/>
          <p:cNvGrpSpPr/>
          <p:nvPr/>
        </p:nvGrpSpPr>
        <p:grpSpPr>
          <a:xfrm>
            <a:off x="9688893" y="1584779"/>
            <a:ext cx="1464580" cy="813060"/>
            <a:chOff x="0" y="0"/>
            <a:chExt cx="1464579" cy="813058"/>
          </a:xfrm>
        </p:grpSpPr>
        <p:sp>
          <p:nvSpPr>
            <p:cNvPr id="1212" name="Rounded Rectangle"/>
            <p:cNvSpPr/>
            <p:nvPr/>
          </p:nvSpPr>
          <p:spPr>
            <a:xfrm>
              <a:off x="0" y="-1"/>
              <a:ext cx="1464580"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13" name="Data Vis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Visualization</a:t>
              </a:r>
            </a:p>
          </p:txBody>
        </p:sp>
      </p:grpSp>
      <p:grpSp>
        <p:nvGrpSpPr>
          <p:cNvPr id="1217" name="Rounded Rectangle 103"/>
          <p:cNvGrpSpPr/>
          <p:nvPr/>
        </p:nvGrpSpPr>
        <p:grpSpPr>
          <a:xfrm>
            <a:off x="13737462" y="5589525"/>
            <a:ext cx="1359964" cy="744591"/>
            <a:chOff x="0" y="0"/>
            <a:chExt cx="1359963" cy="744590"/>
          </a:xfrm>
        </p:grpSpPr>
        <p:sp>
          <p:nvSpPr>
            <p:cNvPr id="1215" name="Rounded Rectangle"/>
            <p:cNvSpPr/>
            <p:nvPr/>
          </p:nvSpPr>
          <p:spPr>
            <a:xfrm>
              <a:off x="0" y="-1"/>
              <a:ext cx="1359964" cy="744592"/>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216" name="Messaging Cloud Service"/>
            <p:cNvSpPr txBox="1"/>
            <p:nvPr/>
          </p:nvSpPr>
          <p:spPr>
            <a:xfrm>
              <a:off x="36347" y="85274"/>
              <a:ext cx="1287269"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Messaging Cloud Service</a:t>
              </a:r>
            </a:p>
          </p:txBody>
        </p:sp>
      </p:grpSp>
      <p:sp>
        <p:nvSpPr>
          <p:cNvPr id="1218" name="Elbow Connector 3"/>
          <p:cNvSpPr/>
          <p:nvPr/>
        </p:nvSpPr>
        <p:spPr>
          <a:xfrm flipV="1">
            <a:off x="12269419" y="5961819"/>
            <a:ext cx="1468047" cy="3763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21" name="Rounded Rectangle 104"/>
          <p:cNvGrpSpPr/>
          <p:nvPr/>
        </p:nvGrpSpPr>
        <p:grpSpPr>
          <a:xfrm>
            <a:off x="4415192" y="8565508"/>
            <a:ext cx="1518270" cy="753624"/>
            <a:chOff x="0" y="0"/>
            <a:chExt cx="1518269" cy="753623"/>
          </a:xfrm>
        </p:grpSpPr>
        <p:sp>
          <p:nvSpPr>
            <p:cNvPr id="1219"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0" name="Compute"/>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Compute</a:t>
              </a:r>
            </a:p>
          </p:txBody>
        </p:sp>
      </p:grpSp>
      <p:grpSp>
        <p:nvGrpSpPr>
          <p:cNvPr id="1224" name="Rounded Rectangle 105"/>
          <p:cNvGrpSpPr/>
          <p:nvPr/>
        </p:nvGrpSpPr>
        <p:grpSpPr>
          <a:xfrm>
            <a:off x="6101674" y="8565508"/>
            <a:ext cx="1518270" cy="753624"/>
            <a:chOff x="0" y="0"/>
            <a:chExt cx="1518269" cy="753623"/>
          </a:xfrm>
        </p:grpSpPr>
        <p:sp>
          <p:nvSpPr>
            <p:cNvPr id="1222"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3" name="Storage"/>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Storage</a:t>
              </a:r>
            </a:p>
          </p:txBody>
        </p:sp>
      </p:grpSp>
      <p:grpSp>
        <p:nvGrpSpPr>
          <p:cNvPr id="1227" name="Rounded Rectangle 98"/>
          <p:cNvGrpSpPr/>
          <p:nvPr/>
        </p:nvGrpSpPr>
        <p:grpSpPr>
          <a:xfrm>
            <a:off x="15816495" y="2181450"/>
            <a:ext cx="1268831" cy="732408"/>
            <a:chOff x="0" y="0"/>
            <a:chExt cx="1268830" cy="732407"/>
          </a:xfrm>
        </p:grpSpPr>
        <p:sp>
          <p:nvSpPr>
            <p:cNvPr id="1225"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26"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1228" name="Elbow Connector 106"/>
          <p:cNvSpPr/>
          <p:nvPr/>
        </p:nvSpPr>
        <p:spPr>
          <a:xfrm rot="5400000" flipH="1" flipV="1">
            <a:off x="15841752" y="331171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29" name="Elbow Connector 107"/>
          <p:cNvSpPr/>
          <p:nvPr/>
        </p:nvSpPr>
        <p:spPr>
          <a:xfrm rot="5400000" flipH="1" flipV="1">
            <a:off x="16300386" y="1817815"/>
            <a:ext cx="514159" cy="213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1230" name="Picture 2" descr="Picture 2"/>
          <p:cNvPicPr>
            <a:picLocks noChangeAspect="1"/>
          </p:cNvPicPr>
          <p:nvPr/>
        </p:nvPicPr>
        <p:blipFill>
          <a:blip r:embed="rId11">
            <a:extLst/>
          </a:blip>
          <a:stretch>
            <a:fillRect/>
          </a:stretch>
        </p:blipFill>
        <p:spPr>
          <a:xfrm>
            <a:off x="15946924" y="683099"/>
            <a:ext cx="1001688" cy="1001688"/>
          </a:xfrm>
          <a:prstGeom prst="rect">
            <a:avLst/>
          </a:prstGeom>
          <a:ln w="12700">
            <a:miter lim="400000"/>
          </a:ln>
        </p:spPr>
      </p:pic>
      <p:pic>
        <p:nvPicPr>
          <p:cNvPr id="1231" name="Picture 4" descr="Picture 4"/>
          <p:cNvPicPr>
            <a:picLocks noChangeAspect="1"/>
          </p:cNvPicPr>
          <p:nvPr/>
        </p:nvPicPr>
        <p:blipFill>
          <a:blip r:embed="rId12">
            <a:extLst/>
          </a:blip>
          <a:stretch>
            <a:fillRect/>
          </a:stretch>
        </p:blipFill>
        <p:spPr>
          <a:xfrm>
            <a:off x="16595470" y="229817"/>
            <a:ext cx="783304" cy="783305"/>
          </a:xfrm>
          <a:prstGeom prst="rect">
            <a:avLst/>
          </a:prstGeom>
          <a:ln w="12700">
            <a:miter lim="400000"/>
          </a:ln>
        </p:spPr>
      </p:pic>
      <p:pic>
        <p:nvPicPr>
          <p:cNvPr id="1232" name="Picture 8" descr="Picture 8"/>
          <p:cNvPicPr>
            <a:picLocks noChangeAspect="1"/>
          </p:cNvPicPr>
          <p:nvPr/>
        </p:nvPicPr>
        <p:blipFill>
          <a:blip r:embed="rId13">
            <a:extLst/>
          </a:blip>
          <a:stretch>
            <a:fillRect/>
          </a:stretch>
        </p:blipFill>
        <p:spPr>
          <a:xfrm>
            <a:off x="15693034" y="49112"/>
            <a:ext cx="864432" cy="864430"/>
          </a:xfrm>
          <a:prstGeom prst="rect">
            <a:avLst/>
          </a:prstGeom>
          <a:ln w="12700">
            <a:miter lim="400000"/>
          </a:ln>
        </p:spPr>
      </p:pic>
      <p:grpSp>
        <p:nvGrpSpPr>
          <p:cNvPr id="1235" name="Cloud 111"/>
          <p:cNvGrpSpPr/>
          <p:nvPr/>
        </p:nvGrpSpPr>
        <p:grpSpPr>
          <a:xfrm>
            <a:off x="10861674" y="340458"/>
            <a:ext cx="5278630" cy="1199033"/>
            <a:chOff x="112" y="-12"/>
            <a:chExt cx="5278628" cy="1199031"/>
          </a:xfrm>
        </p:grpSpPr>
        <p:sp>
          <p:nvSpPr>
            <p:cNvPr id="1233"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34"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36"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237"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238" name="Picture 4" descr="Picture 4"/>
          <p:cNvPicPr>
            <a:picLocks noChangeAspect="1"/>
          </p:cNvPicPr>
          <p:nvPr/>
        </p:nvPicPr>
        <p:blipFill>
          <a:blip r:embed="rId16">
            <a:extLst/>
          </a:blip>
          <a:stretch>
            <a:fillRect/>
          </a:stretch>
        </p:blipFill>
        <p:spPr>
          <a:xfrm>
            <a:off x="11423646" y="568443"/>
            <a:ext cx="829265" cy="952305"/>
          </a:xfrm>
          <a:prstGeom prst="rect">
            <a:avLst/>
          </a:prstGeom>
          <a:ln w="12700">
            <a:miter lim="400000"/>
          </a:ln>
        </p:spPr>
      </p:pic>
      <p:pic>
        <p:nvPicPr>
          <p:cNvPr id="1239" name="Picture 4" descr="Picture 4"/>
          <p:cNvPicPr>
            <a:picLocks noChangeAspect="1"/>
          </p:cNvPicPr>
          <p:nvPr/>
        </p:nvPicPr>
        <p:blipFill>
          <a:blip r:embed="rId17">
            <a:extLst/>
          </a:blip>
          <a:stretch>
            <a:fillRect/>
          </a:stretch>
        </p:blipFill>
        <p:spPr>
          <a:xfrm>
            <a:off x="14611024" y="395978"/>
            <a:ext cx="1059669" cy="747373"/>
          </a:xfrm>
          <a:prstGeom prst="rect">
            <a:avLst/>
          </a:prstGeom>
          <a:ln w="12700">
            <a:miter lim="400000"/>
          </a:ln>
        </p:spPr>
      </p:pic>
      <p:pic>
        <p:nvPicPr>
          <p:cNvPr id="1240" name="Picture 6" descr="Picture 6"/>
          <p:cNvPicPr>
            <a:picLocks noChangeAspect="1"/>
          </p:cNvPicPr>
          <p:nvPr/>
        </p:nvPicPr>
        <p:blipFill>
          <a:blip r:embed="rId18">
            <a:extLst/>
          </a:blip>
          <a:stretch>
            <a:fillRect/>
          </a:stretch>
        </p:blipFill>
        <p:spPr>
          <a:xfrm>
            <a:off x="13592280" y="989299"/>
            <a:ext cx="1026999" cy="308102"/>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243" name="Text Placeholder 2"/>
          <p:cNvSpPr txBox="1">
            <a:spLocks noGrp="1"/>
          </p:cNvSpPr>
          <p:nvPr>
            <p:ph type="body" idx="1"/>
          </p:nvPr>
        </p:nvSpPr>
        <p:spPr>
          <a:xfrm>
            <a:off x="1917700" y="2603499"/>
            <a:ext cx="14907261" cy="5727703"/>
          </a:xfrm>
          <a:prstGeom prst="rect">
            <a:avLst/>
          </a:prstGeom>
        </p:spPr>
        <p:txBody>
          <a:bodyPr/>
          <a:lstStyle/>
          <a:p>
            <a:r>
              <a:t>What about that world record?</a:t>
            </a:r>
            <a:br/>
            <a:br/>
            <a:endParaRPr/>
          </a:p>
          <a:p>
            <a:r>
              <a:t>Mutual integration of Oracle PaaS Cloud services is becoming more natural</a:t>
            </a:r>
          </a:p>
          <a:p>
            <a:r>
              <a:t>The current Oracle PaaS palette offers many options for implementing Platform components</a:t>
            </a:r>
          </a:p>
          <a:p>
            <a:pPr marL="914231" lvl="1" indent="-304743">
              <a:spcBef>
                <a:spcPts val="600"/>
              </a:spcBef>
              <a:defRPr sz="3100"/>
            </a:pPr>
            <a:r>
              <a:t>There is some overlap</a:t>
            </a:r>
          </a:p>
          <a:p>
            <a:pPr marL="914231" lvl="1" indent="-304743">
              <a:spcBef>
                <a:spcPts val="600"/>
              </a:spcBef>
              <a:defRPr sz="3100"/>
            </a:pPr>
            <a:r>
              <a:t>There is some lack of obvious integration </a:t>
            </a:r>
          </a:p>
          <a:p>
            <a:r>
              <a:t>And there are more services to be added – so next year, a new record!</a:t>
            </a:r>
          </a:p>
        </p:txBody>
      </p:sp>
      <p:pic>
        <p:nvPicPr>
          <p:cNvPr id="1244"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45" name="Picture 2" descr="Picture 2"/>
          <p:cNvPicPr>
            <a:picLocks noChangeAspect="1"/>
          </p:cNvPicPr>
          <p:nvPr/>
        </p:nvPicPr>
        <p:blipFill>
          <a:blip r:embed="rId3">
            <a:extLst/>
          </a:blip>
          <a:stretch>
            <a:fillRect/>
          </a:stretch>
        </p:blipFill>
        <p:spPr>
          <a:xfrm>
            <a:off x="5477940" y="7720324"/>
            <a:ext cx="857862" cy="952502"/>
          </a:xfrm>
          <a:prstGeom prst="rect">
            <a:avLst/>
          </a:prstGeom>
          <a:ln w="12700">
            <a:miter lim="400000"/>
          </a:ln>
          <a:effectLst>
            <a:outerShdw blurRad="292100" dist="139700" dir="2700000" rotWithShape="0">
              <a:srgbClr val="333333">
                <a:alpha val="64999"/>
              </a:srgbClr>
            </a:outerShdw>
          </a:effectLst>
        </p:spPr>
      </p:pic>
      <p:pic>
        <p:nvPicPr>
          <p:cNvPr id="1246" name="Picture 3" descr="Picture 3"/>
          <p:cNvPicPr>
            <a:picLocks noChangeAspect="1"/>
          </p:cNvPicPr>
          <p:nvPr/>
        </p:nvPicPr>
        <p:blipFill>
          <a:blip r:embed="rId4">
            <a:extLst/>
          </a:blip>
          <a:stretch>
            <a:fillRect/>
          </a:stretch>
        </p:blipFill>
        <p:spPr>
          <a:xfrm>
            <a:off x="4476951" y="7699736"/>
            <a:ext cx="864996" cy="973090"/>
          </a:xfrm>
          <a:prstGeom prst="rect">
            <a:avLst/>
          </a:prstGeom>
          <a:ln w="12700">
            <a:miter lim="400000"/>
          </a:ln>
          <a:effectLst>
            <a:outerShdw blurRad="292100" dist="139700" dir="2700000" rotWithShape="0">
              <a:srgbClr val="333333">
                <a:alpha val="64999"/>
              </a:srgbClr>
            </a:outerShdw>
          </a:effectLst>
        </p:spPr>
      </p:pic>
      <p:pic>
        <p:nvPicPr>
          <p:cNvPr id="1247" name="Picture 2" descr="Picture 2"/>
          <p:cNvPicPr>
            <a:picLocks noChangeAspect="1"/>
          </p:cNvPicPr>
          <p:nvPr/>
        </p:nvPicPr>
        <p:blipFill>
          <a:blip r:embed="rId5">
            <a:extLst/>
          </a:blip>
          <a:stretch>
            <a:fillRect/>
          </a:stretch>
        </p:blipFill>
        <p:spPr>
          <a:xfrm>
            <a:off x="8559527" y="8077200"/>
            <a:ext cx="656314" cy="595625"/>
          </a:xfrm>
          <a:prstGeom prst="rect">
            <a:avLst/>
          </a:prstGeom>
          <a:ln w="12700">
            <a:miter lim="400000"/>
          </a:ln>
          <a:effectLst>
            <a:outerShdw blurRad="292100" dist="139700" dir="2700000" rotWithShape="0">
              <a:srgbClr val="333333">
                <a:alpha val="64999"/>
              </a:srgbClr>
            </a:outerShdw>
          </a:effectLst>
        </p:spPr>
      </p:pic>
      <p:pic>
        <p:nvPicPr>
          <p:cNvPr id="1248" name="Picture 4" descr="Picture 4"/>
          <p:cNvPicPr>
            <a:picLocks noChangeAspect="1"/>
          </p:cNvPicPr>
          <p:nvPr/>
        </p:nvPicPr>
        <p:blipFill>
          <a:blip r:embed="rId6">
            <a:extLst/>
          </a:blip>
          <a:srcRect l="11629" r="11660"/>
          <a:stretch>
            <a:fillRect/>
          </a:stretch>
        </p:blipFill>
        <p:spPr>
          <a:xfrm>
            <a:off x="7811954" y="8077200"/>
            <a:ext cx="609228" cy="595625"/>
          </a:xfrm>
          <a:prstGeom prst="rect">
            <a:avLst/>
          </a:prstGeom>
          <a:ln w="12700">
            <a:miter lim="400000"/>
          </a:ln>
          <a:effectLst>
            <a:outerShdw blurRad="292100" dist="139700" dir="2700000" rotWithShape="0">
              <a:srgbClr val="333333">
                <a:alpha val="64999"/>
              </a:srgbClr>
            </a:outerShdw>
          </a:effectLst>
        </p:spPr>
      </p:pic>
      <p:pic>
        <p:nvPicPr>
          <p:cNvPr id="1249" name="Picture 2" descr="Picture 2"/>
          <p:cNvPicPr>
            <a:picLocks noChangeAspect="1"/>
          </p:cNvPicPr>
          <p:nvPr/>
        </p:nvPicPr>
        <p:blipFill>
          <a:blip r:embed="rId7">
            <a:extLst/>
          </a:blip>
          <a:stretch>
            <a:fillRect/>
          </a:stretch>
        </p:blipFill>
        <p:spPr>
          <a:xfrm>
            <a:off x="3388457" y="7720324"/>
            <a:ext cx="952502" cy="952502"/>
          </a:xfrm>
          <a:prstGeom prst="rect">
            <a:avLst/>
          </a:prstGeom>
          <a:ln w="12700">
            <a:miter lim="400000"/>
          </a:ln>
          <a:effectLst>
            <a:outerShdw blurRad="292100" dist="139700" dir="2700000" rotWithShape="0">
              <a:srgbClr val="333333">
                <a:alpha val="64999"/>
              </a:srgbClr>
            </a:outerShdw>
          </a:effectLst>
        </p:spPr>
      </p:pic>
      <p:pic>
        <p:nvPicPr>
          <p:cNvPr id="1250" name="Picture 4" descr="Picture 4"/>
          <p:cNvPicPr>
            <a:picLocks noChangeAspect="1"/>
          </p:cNvPicPr>
          <p:nvPr/>
        </p:nvPicPr>
        <p:blipFill>
          <a:blip r:embed="rId8">
            <a:extLst/>
          </a:blip>
          <a:stretch>
            <a:fillRect/>
          </a:stretch>
        </p:blipFill>
        <p:spPr>
          <a:xfrm>
            <a:off x="6471792" y="7699736"/>
            <a:ext cx="973090" cy="973090"/>
          </a:xfrm>
          <a:prstGeom prst="rect">
            <a:avLst/>
          </a:prstGeom>
          <a:ln w="12700">
            <a:miter lim="400000"/>
          </a:ln>
          <a:effectLst>
            <a:outerShdw blurRad="292100" dist="139700" dir="2700000" rotWithShape="0">
              <a:srgbClr val="333333">
                <a:alpha val="64999"/>
              </a:srgbClr>
            </a:outerShdw>
          </a:effectLst>
        </p:spPr>
      </p:pic>
      <p:pic>
        <p:nvPicPr>
          <p:cNvPr id="1251" name="Picture 6" descr="Picture 6"/>
          <p:cNvPicPr>
            <a:picLocks noChangeAspect="1"/>
          </p:cNvPicPr>
          <p:nvPr/>
        </p:nvPicPr>
        <p:blipFill>
          <a:blip r:embed="rId9">
            <a:extLst/>
          </a:blip>
          <a:stretch>
            <a:fillRect/>
          </a:stretch>
        </p:blipFill>
        <p:spPr>
          <a:xfrm>
            <a:off x="2306952" y="7720324"/>
            <a:ext cx="945512" cy="945513"/>
          </a:xfrm>
          <a:prstGeom prst="rect">
            <a:avLst/>
          </a:prstGeom>
          <a:ln w="12700">
            <a:miter lim="400000"/>
          </a:ln>
          <a:effectLst>
            <a:outerShdw blurRad="292100" dist="139700" dir="2700000" rotWithShape="0">
              <a:srgbClr val="333333">
                <a:alpha val="64999"/>
              </a:srgbClr>
            </a:outerShdw>
          </a:effectLst>
        </p:spPr>
      </p:pic>
      <p:pic>
        <p:nvPicPr>
          <p:cNvPr id="1252" name="Picture 5" descr="Picture 5"/>
          <p:cNvPicPr>
            <a:picLocks noChangeAspect="1"/>
          </p:cNvPicPr>
          <p:nvPr/>
        </p:nvPicPr>
        <p:blipFill>
          <a:blip r:embed="rId10">
            <a:extLst/>
          </a:blip>
          <a:stretch>
            <a:fillRect/>
          </a:stretch>
        </p:blipFill>
        <p:spPr>
          <a:xfrm>
            <a:off x="9354184" y="8070212"/>
            <a:ext cx="602683" cy="59562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 grpId="1" build="p" bldLvl="5" animBg="1" advAuto="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itle 1"/>
          <p:cNvSpPr txBox="1">
            <a:spLocks noGrp="1"/>
          </p:cNvSpPr>
          <p:nvPr>
            <p:ph type="title"/>
          </p:nvPr>
        </p:nvSpPr>
        <p:spPr>
          <a:xfrm>
            <a:off x="977769" y="843460"/>
            <a:ext cx="12883040" cy="1346290"/>
          </a:xfrm>
          <a:prstGeom prst="rect">
            <a:avLst/>
          </a:prstGeom>
        </p:spPr>
        <p:txBody>
          <a:bodyPr/>
          <a:lstStyle/>
          <a:p>
            <a:endParaRPr/>
          </a:p>
        </p:txBody>
      </p:sp>
      <p:pic>
        <p:nvPicPr>
          <p:cNvPr id="1255"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258" name="Rounded Rectangle 5">
            <a:hlinkClick r:id="rId3"/>
          </p:cNvPr>
          <p:cNvGrpSpPr/>
          <p:nvPr/>
        </p:nvGrpSpPr>
        <p:grpSpPr>
          <a:xfrm>
            <a:off x="10000687" y="6515686"/>
            <a:ext cx="1518270" cy="753624"/>
            <a:chOff x="0" y="0"/>
            <a:chExt cx="1518269" cy="753623"/>
          </a:xfrm>
        </p:grpSpPr>
        <p:sp>
          <p:nvSpPr>
            <p:cNvPr id="125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7"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261" name="Rounded Rectangle 6"/>
          <p:cNvGrpSpPr/>
          <p:nvPr/>
        </p:nvGrpSpPr>
        <p:grpSpPr>
          <a:xfrm>
            <a:off x="7686653" y="4620166"/>
            <a:ext cx="1518270" cy="753624"/>
            <a:chOff x="0" y="0"/>
            <a:chExt cx="1518269" cy="753623"/>
          </a:xfrm>
        </p:grpSpPr>
        <p:sp>
          <p:nvSpPr>
            <p:cNvPr id="1259"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0"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262" name="Elbow Connector 13"/>
          <p:cNvSpPr/>
          <p:nvPr/>
        </p:nvSpPr>
        <p:spPr>
          <a:xfrm rot="16200000" flipV="1">
            <a:off x="9015041" y="518685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5" name="Rounded Rectangle 14">
            <a:hlinkClick r:id="rId4"/>
          </p:cNvPr>
          <p:cNvGrpSpPr/>
          <p:nvPr/>
        </p:nvGrpSpPr>
        <p:grpSpPr>
          <a:xfrm>
            <a:off x="12196102" y="4560696"/>
            <a:ext cx="1518270" cy="753624"/>
            <a:chOff x="0" y="0"/>
            <a:chExt cx="1518269" cy="753623"/>
          </a:xfrm>
        </p:grpSpPr>
        <p:sp>
          <p:nvSpPr>
            <p:cNvPr id="126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4"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ACCS</a:t>
              </a:r>
            </a:p>
          </p:txBody>
        </p:sp>
      </p:grpSp>
      <p:sp>
        <p:nvSpPr>
          <p:cNvPr id="1266" name="Elbow Connector 15"/>
          <p:cNvSpPr/>
          <p:nvPr/>
        </p:nvSpPr>
        <p:spPr>
          <a:xfrm rot="5400000" flipH="1" flipV="1">
            <a:off x="10774246" y="5093832"/>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9" name="Cloud 18"/>
          <p:cNvGrpSpPr/>
          <p:nvPr/>
        </p:nvGrpSpPr>
        <p:grpSpPr>
          <a:xfrm>
            <a:off x="10162222" y="2051331"/>
            <a:ext cx="5278630" cy="1199033"/>
            <a:chOff x="112" y="-12"/>
            <a:chExt cx="5278628" cy="1199031"/>
          </a:xfrm>
        </p:grpSpPr>
        <p:sp>
          <p:nvSpPr>
            <p:cNvPr id="1267"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68"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70" name="Picture 2" descr="Picture 2"/>
          <p:cNvPicPr>
            <a:picLocks noChangeAspect="1"/>
          </p:cNvPicPr>
          <p:nvPr/>
        </p:nvPicPr>
        <p:blipFill>
          <a:blip r:embed="rId5">
            <a:extLst/>
          </a:blip>
          <a:stretch>
            <a:fillRect/>
          </a:stretch>
        </p:blipFill>
        <p:spPr>
          <a:xfrm>
            <a:off x="11676660" y="1918166"/>
            <a:ext cx="2037710" cy="1147014"/>
          </a:xfrm>
          <a:prstGeom prst="rect">
            <a:avLst/>
          </a:prstGeom>
          <a:ln w="12700">
            <a:miter lim="400000"/>
          </a:ln>
        </p:spPr>
      </p:pic>
      <p:sp>
        <p:nvSpPr>
          <p:cNvPr id="1271" name="Elbow Connector 20"/>
          <p:cNvSpPr/>
          <p:nvPr/>
        </p:nvSpPr>
        <p:spPr>
          <a:xfrm>
            <a:off x="12800330" y="3252470"/>
            <a:ext cx="153671"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72" name="Elbow Connector 21"/>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75" name="Rounded Rectangle 22">
            <a:hlinkClick r:id="rId6"/>
          </p:cNvPr>
          <p:cNvGrpSpPr/>
          <p:nvPr/>
        </p:nvGrpSpPr>
        <p:grpSpPr>
          <a:xfrm>
            <a:off x="6421654" y="5888985"/>
            <a:ext cx="1518270" cy="872595"/>
            <a:chOff x="0" y="0"/>
            <a:chExt cx="1518269" cy="872593"/>
          </a:xfrm>
        </p:grpSpPr>
        <p:sp>
          <p:nvSpPr>
            <p:cNvPr id="1273"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74"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278" name="Rounded Rectangle 25"/>
          <p:cNvGrpSpPr/>
          <p:nvPr/>
        </p:nvGrpSpPr>
        <p:grpSpPr>
          <a:xfrm>
            <a:off x="13595450" y="6501963"/>
            <a:ext cx="1405556" cy="701039"/>
            <a:chOff x="0" y="0"/>
            <a:chExt cx="1405555" cy="701038"/>
          </a:xfrm>
        </p:grpSpPr>
        <p:sp>
          <p:nvSpPr>
            <p:cNvPr id="1276"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77" name="OMC…"/>
            <p:cNvSpPr txBox="1"/>
            <p:nvPr/>
          </p:nvSpPr>
          <p:spPr>
            <a:xfrm>
              <a:off x="34161" y="-1"/>
              <a:ext cx="1337233" cy="701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79" name="Oval 26"/>
          <p:cNvSpPr/>
          <p:nvPr/>
        </p:nvSpPr>
        <p:spPr>
          <a:xfrm>
            <a:off x="11309308" y="616055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0" name="TextBox 27"/>
          <p:cNvSpPr txBox="1"/>
          <p:nvPr/>
        </p:nvSpPr>
        <p:spPr>
          <a:xfrm>
            <a:off x="11282577" y="6153846"/>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81" name="Elbow Connector 28"/>
          <p:cNvSpPr/>
          <p:nvPr/>
        </p:nvSpPr>
        <p:spPr>
          <a:xfrm>
            <a:off x="11853353" y="6993535"/>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82" name="Oval 29"/>
          <p:cNvSpPr/>
          <p:nvPr/>
        </p:nvSpPr>
        <p:spPr>
          <a:xfrm>
            <a:off x="11309308" y="6466411"/>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3" name="TextBox 30"/>
          <p:cNvSpPr txBox="1"/>
          <p:nvPr/>
        </p:nvSpPr>
        <p:spPr>
          <a:xfrm>
            <a:off x="11308222" y="6441878"/>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84" name="TextBox 32"/>
          <p:cNvSpPr txBox="1"/>
          <p:nvPr/>
        </p:nvSpPr>
        <p:spPr>
          <a:xfrm>
            <a:off x="9066917" y="5250569"/>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grpSp>
        <p:nvGrpSpPr>
          <p:cNvPr id="1287" name="Rounded Rectangle 38"/>
          <p:cNvGrpSpPr/>
          <p:nvPr/>
        </p:nvGrpSpPr>
        <p:grpSpPr>
          <a:xfrm>
            <a:off x="7704694" y="7189868"/>
            <a:ext cx="1518270" cy="753624"/>
            <a:chOff x="0" y="0"/>
            <a:chExt cx="1518269" cy="753623"/>
          </a:xfrm>
        </p:grpSpPr>
        <p:sp>
          <p:nvSpPr>
            <p:cNvPr id="128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endParaRPr/>
            </a:p>
          </p:txBody>
        </p:sp>
        <p:sp>
          <p:nvSpPr>
            <p:cNvPr id="128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r>
                <a:t>JCS</a:t>
              </a:r>
            </a:p>
          </p:txBody>
        </p:sp>
      </p:grpSp>
      <p:sp>
        <p:nvSpPr>
          <p:cNvPr id="1288" name="Oval 39"/>
          <p:cNvSpPr/>
          <p:nvPr/>
        </p:nvSpPr>
        <p:spPr>
          <a:xfrm>
            <a:off x="8956106" y="7608185"/>
            <a:ext cx="488301" cy="376816"/>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9" name="TextBox 40"/>
          <p:cNvSpPr txBox="1"/>
          <p:nvPr/>
        </p:nvSpPr>
        <p:spPr>
          <a:xfrm>
            <a:off x="8929375" y="7601480"/>
            <a:ext cx="570780"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90" name="Oval 41"/>
          <p:cNvSpPr/>
          <p:nvPr/>
        </p:nvSpPr>
        <p:spPr>
          <a:xfrm>
            <a:off x="8956106" y="7914044"/>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1" name="TextBox 42"/>
          <p:cNvSpPr txBox="1"/>
          <p:nvPr/>
        </p:nvSpPr>
        <p:spPr>
          <a:xfrm>
            <a:off x="8955020" y="7889512"/>
            <a:ext cx="412347" cy="3327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2" name="Elbow Connector 48"/>
          <p:cNvSpPr/>
          <p:nvPr/>
        </p:nvSpPr>
        <p:spPr>
          <a:xfrm>
            <a:off x="8445499" y="5373370"/>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93" name="Elbow Connector 52"/>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4" name="Elbow Connector 54"/>
          <p:cNvSpPr/>
          <p:nvPr/>
        </p:nvSpPr>
        <p:spPr>
          <a:xfrm rot="16200000" flipV="1">
            <a:off x="7546767" y="6272807"/>
            <a:ext cx="1816083"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5" name="Elbow Connector 56"/>
          <p:cNvSpPr/>
          <p:nvPr/>
        </p:nvSpPr>
        <p:spPr>
          <a:xfrm rot="10800000">
            <a:off x="7939923" y="6173120"/>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6" name="Elbow Connector 59"/>
          <p:cNvSpPr/>
          <p:nvPr/>
        </p:nvSpPr>
        <p:spPr>
          <a:xfrm rot="5400000">
            <a:off x="8386605" y="410385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99" name="Rounded Rectangle 65"/>
          <p:cNvGrpSpPr/>
          <p:nvPr/>
        </p:nvGrpSpPr>
        <p:grpSpPr>
          <a:xfrm>
            <a:off x="8170626" y="3231619"/>
            <a:ext cx="1464580" cy="813060"/>
            <a:chOff x="0" y="0"/>
            <a:chExt cx="1464579" cy="813058"/>
          </a:xfrm>
        </p:grpSpPr>
        <p:sp>
          <p:nvSpPr>
            <p:cNvPr id="1297" name="Rounded Rectangle"/>
            <p:cNvSpPr/>
            <p:nvPr/>
          </p:nvSpPr>
          <p:spPr>
            <a:xfrm>
              <a:off x="0" y="0"/>
              <a:ext cx="1464580"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98" name="Data Viz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Vizualization</a:t>
              </a:r>
            </a:p>
          </p:txBody>
        </p:sp>
      </p:grpSp>
      <p:pic>
        <p:nvPicPr>
          <p:cNvPr id="1300" name="Picture 2" descr="Picture 2"/>
          <p:cNvPicPr>
            <a:picLocks noChangeAspect="1"/>
          </p:cNvPicPr>
          <p:nvPr/>
        </p:nvPicPr>
        <p:blipFill>
          <a:blip r:embed="rId7">
            <a:extLst/>
          </a:blip>
          <a:stretch>
            <a:fillRect/>
          </a:stretch>
        </p:blipFill>
        <p:spPr>
          <a:xfrm>
            <a:off x="11676660" y="2491670"/>
            <a:ext cx="1523246" cy="800400"/>
          </a:xfrm>
          <a:prstGeom prst="rect">
            <a:avLst/>
          </a:prstGeom>
          <a:ln w="12700">
            <a:miter lim="400000"/>
          </a:ln>
        </p:spPr>
      </p:pic>
      <p:pic>
        <p:nvPicPr>
          <p:cNvPr id="1301" name="Picture 4" descr="Picture 4"/>
          <p:cNvPicPr>
            <a:picLocks noChangeAspect="1"/>
          </p:cNvPicPr>
          <p:nvPr/>
        </p:nvPicPr>
        <p:blipFill>
          <a:blip r:embed="rId8">
            <a:extLst/>
          </a:blip>
          <a:stretch>
            <a:fillRect/>
          </a:stretch>
        </p:blipFill>
        <p:spPr>
          <a:xfrm>
            <a:off x="10724195" y="2279314"/>
            <a:ext cx="829265" cy="952306"/>
          </a:xfrm>
          <a:prstGeom prst="rect">
            <a:avLst/>
          </a:prstGeom>
          <a:ln w="12700">
            <a:miter lim="400000"/>
          </a:ln>
        </p:spPr>
      </p:pic>
      <p:pic>
        <p:nvPicPr>
          <p:cNvPr id="1302" name="Picture 4" descr="Picture 4"/>
          <p:cNvPicPr>
            <a:picLocks noChangeAspect="1"/>
          </p:cNvPicPr>
          <p:nvPr/>
        </p:nvPicPr>
        <p:blipFill>
          <a:blip r:embed="rId9">
            <a:extLst/>
          </a:blip>
          <a:stretch>
            <a:fillRect/>
          </a:stretch>
        </p:blipFill>
        <p:spPr>
          <a:xfrm>
            <a:off x="13911572" y="2106851"/>
            <a:ext cx="1059669" cy="747374"/>
          </a:xfrm>
          <a:prstGeom prst="rect">
            <a:avLst/>
          </a:prstGeom>
          <a:ln w="12700">
            <a:miter lim="400000"/>
          </a:ln>
        </p:spPr>
      </p:pic>
      <p:pic>
        <p:nvPicPr>
          <p:cNvPr id="1303" name="Picture 6" descr="Picture 6"/>
          <p:cNvPicPr>
            <a:picLocks noChangeAspect="1"/>
          </p:cNvPicPr>
          <p:nvPr/>
        </p:nvPicPr>
        <p:blipFill>
          <a:blip r:embed="rId10">
            <a:extLst/>
          </a:blip>
          <a:stretch>
            <a:fillRect/>
          </a:stretch>
        </p:blipFill>
        <p:spPr>
          <a:xfrm>
            <a:off x="12892830" y="2700172"/>
            <a:ext cx="1026999" cy="308102"/>
          </a:xfrm>
          <a:prstGeom prst="rect">
            <a:avLst/>
          </a:prstGeom>
          <a:ln w="12700">
            <a:miter lim="400000"/>
          </a:ln>
        </p:spPr>
      </p:pic>
      <p:grpSp>
        <p:nvGrpSpPr>
          <p:cNvPr id="1306" name="Rounded Rectangle 78"/>
          <p:cNvGrpSpPr/>
          <p:nvPr/>
        </p:nvGrpSpPr>
        <p:grpSpPr>
          <a:xfrm>
            <a:off x="7513318" y="7100213"/>
            <a:ext cx="777243" cy="481661"/>
            <a:chOff x="0" y="0"/>
            <a:chExt cx="777241" cy="481660"/>
          </a:xfrm>
        </p:grpSpPr>
        <p:sp>
          <p:nvSpPr>
            <p:cNvPr id="1304"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endParaRPr/>
            </a:p>
          </p:txBody>
        </p:sp>
        <p:sp>
          <p:nvSpPr>
            <p:cNvPr id="1305" name="ADF"/>
            <p:cNvSpPr txBox="1"/>
            <p:nvPr/>
          </p:nvSpPr>
          <p:spPr>
            <a:xfrm>
              <a:off x="23512" y="30009"/>
              <a:ext cx="730217" cy="421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r>
                <a:t>ADF</a:t>
              </a:r>
            </a:p>
          </p:txBody>
        </p:sp>
      </p:grpSp>
      <p:grpSp>
        <p:nvGrpSpPr>
          <p:cNvPr id="1309" name="Rounded Rectangle 81"/>
          <p:cNvGrpSpPr/>
          <p:nvPr/>
        </p:nvGrpSpPr>
        <p:grpSpPr>
          <a:xfrm>
            <a:off x="9777958" y="7100213"/>
            <a:ext cx="777243" cy="481661"/>
            <a:chOff x="0" y="0"/>
            <a:chExt cx="777241" cy="481660"/>
          </a:xfrm>
        </p:grpSpPr>
        <p:sp>
          <p:nvSpPr>
            <p:cNvPr id="1307"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08" name="SOAP"/>
            <p:cNvSpPr txBox="1"/>
            <p:nvPr/>
          </p:nvSpPr>
          <p:spPr>
            <a:xfrm>
              <a:off x="23512" y="74459"/>
              <a:ext cx="730217" cy="332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SOAP</a:t>
              </a:r>
            </a:p>
          </p:txBody>
        </p:sp>
      </p:grpSp>
      <p:grpSp>
        <p:nvGrpSpPr>
          <p:cNvPr id="1312" name="Rounded Rectangle 82"/>
          <p:cNvGrpSpPr/>
          <p:nvPr/>
        </p:nvGrpSpPr>
        <p:grpSpPr>
          <a:xfrm>
            <a:off x="10905720" y="7115454"/>
            <a:ext cx="777243" cy="481661"/>
            <a:chOff x="0" y="0"/>
            <a:chExt cx="777241" cy="481660"/>
          </a:xfrm>
        </p:grpSpPr>
        <p:sp>
          <p:nvSpPr>
            <p:cNvPr id="1310"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11" name="REST"/>
            <p:cNvSpPr txBox="1"/>
            <p:nvPr/>
          </p:nvSpPr>
          <p:spPr>
            <a:xfrm>
              <a:off x="23512" y="74459"/>
              <a:ext cx="730217" cy="332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REST</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itle 1"/>
          <p:cNvSpPr txBox="1">
            <a:spLocks noGrp="1"/>
          </p:cNvSpPr>
          <p:nvPr>
            <p:ph type="title"/>
          </p:nvPr>
        </p:nvSpPr>
        <p:spPr>
          <a:xfrm>
            <a:off x="1192214" y="519113"/>
            <a:ext cx="14955838" cy="1885951"/>
          </a:xfrm>
          <a:prstGeom prst="rect">
            <a:avLst/>
          </a:prstGeom>
        </p:spPr>
        <p:txBody>
          <a:bodyPr/>
          <a:lstStyle/>
          <a:p>
            <a:r>
              <a:t>The Team</a:t>
            </a:r>
          </a:p>
        </p:txBody>
      </p:sp>
      <p:sp>
        <p:nvSpPr>
          <p:cNvPr id="720" name="Content Placeholder 2"/>
          <p:cNvSpPr txBox="1">
            <a:spLocks noGrp="1"/>
          </p:cNvSpPr>
          <p:nvPr>
            <p:ph type="body" idx="1"/>
          </p:nvPr>
        </p:nvSpPr>
        <p:spPr>
          <a:xfrm>
            <a:off x="1192214" y="2597149"/>
            <a:ext cx="14955838" cy="6188078"/>
          </a:xfrm>
          <a:prstGeom prst="rect">
            <a:avLst/>
          </a:prstGeom>
        </p:spPr>
        <p:txBody>
          <a:bodyPr/>
          <a:lstStyle/>
          <a:p>
            <a:r>
              <a:t>Distributed</a:t>
            </a:r>
          </a:p>
          <a:p>
            <a:pPr marL="914231" lvl="1" indent="-304743">
              <a:spcBef>
                <a:spcPts val="600"/>
              </a:spcBef>
              <a:defRPr sz="3100"/>
            </a:pPr>
            <a:r>
              <a:t>Three countries, Four partners, Five Locations</a:t>
            </a:r>
          </a:p>
          <a:p>
            <a:pPr marL="914231" lvl="1" indent="-304743">
              <a:spcBef>
                <a:spcPts val="600"/>
              </a:spcBef>
              <a:defRPr sz="3100"/>
            </a:pPr>
            <a:r>
              <a:t>The Cloud is omnipresent</a:t>
            </a:r>
          </a:p>
          <a:p>
            <a:pPr marL="1523722" lvl="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1" cy="1905002"/>
          </a:xfrm>
          <a:prstGeom prst="rect">
            <a:avLst/>
          </a:prstGeom>
          <a:ln w="12700">
            <a:miter lim="400000"/>
          </a:ln>
          <a:effectLst>
            <a:outerShdw blurRad="292100" dist="139700" dir="2700000" rotWithShape="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9" cy="1946177"/>
          </a:xfrm>
          <a:prstGeom prst="rect">
            <a:avLst/>
          </a:prstGeom>
          <a:ln w="12700">
            <a:miter lim="400000"/>
          </a:ln>
          <a:effectLst>
            <a:outerShdw blurRad="292100" dist="139700" dir="2700000" rotWithShape="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blurRad="292100" dist="139700" dir="2700000" rotWithShape="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7" cy="1946177"/>
          </a:xfrm>
          <a:prstGeom prst="rect">
            <a:avLst/>
          </a:prstGeom>
          <a:ln w="12700">
            <a:miter lim="400000"/>
          </a:ln>
          <a:effectLst>
            <a:outerShdw blurRad="292100" dist="139700" dir="2700000" rotWithShape="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7" cy="194617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977769" y="843460"/>
            <a:ext cx="12883040" cy="1346290"/>
          </a:xfrm>
          <a:prstGeom prst="rect">
            <a:avLst/>
          </a:prstGeom>
        </p:spPr>
        <p:txBody>
          <a:bodyPr/>
          <a:lstStyle/>
          <a:p>
            <a:r>
              <a:t>Business scenario (2016)</a:t>
            </a:r>
          </a:p>
        </p:txBody>
      </p:sp>
      <p:grpSp>
        <p:nvGrpSpPr>
          <p:cNvPr id="730" name="Explosion 1 2"/>
          <p:cNvGrpSpPr/>
          <p:nvPr/>
        </p:nvGrpSpPr>
        <p:grpSpPr>
          <a:xfrm>
            <a:off x="10571474" y="6667919"/>
            <a:ext cx="3769368" cy="2217003"/>
            <a:chOff x="0" y="-1"/>
            <a:chExt cx="3769367" cy="2217002"/>
          </a:xfrm>
        </p:grpSpPr>
        <p:sp>
          <p:nvSpPr>
            <p:cNvPr id="728"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29"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32" name="Picture 4" descr="Picture 4"/>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33"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7" name="Right Arrow 9"/>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8" name="Right Arrow 10"/>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39"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44" name="Rounded Rectangle 14"/>
          <p:cNvGrpSpPr/>
          <p:nvPr/>
        </p:nvGrpSpPr>
        <p:grpSpPr>
          <a:xfrm>
            <a:off x="12097639" y="3475289"/>
            <a:ext cx="3127122" cy="1131502"/>
            <a:chOff x="0" y="0"/>
            <a:chExt cx="3127120" cy="1131500"/>
          </a:xfrm>
        </p:grpSpPr>
        <p:sp>
          <p:nvSpPr>
            <p:cNvPr id="742"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43"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48" name="Smiley Face 15"/>
          <p:cNvGrpSpPr/>
          <p:nvPr/>
        </p:nvGrpSpPr>
        <p:grpSpPr>
          <a:xfrm>
            <a:off x="13090722" y="4207396"/>
            <a:ext cx="504061" cy="501752"/>
            <a:chOff x="-1" y="0"/>
            <a:chExt cx="504060" cy="501750"/>
          </a:xfrm>
        </p:grpSpPr>
        <p:sp>
          <p:nvSpPr>
            <p:cNvPr id="745"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6"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7"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52" name="Smiley Face 16"/>
          <p:cNvGrpSpPr/>
          <p:nvPr/>
        </p:nvGrpSpPr>
        <p:grpSpPr>
          <a:xfrm>
            <a:off x="13090722" y="3378269"/>
            <a:ext cx="504061" cy="501752"/>
            <a:chOff x="-1" y="0"/>
            <a:chExt cx="504060" cy="501750"/>
          </a:xfrm>
        </p:grpSpPr>
        <p:sp>
          <p:nvSpPr>
            <p:cNvPr id="749"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53" name="Block Arc 17"/>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756" name="Rounded Rectangle 18"/>
          <p:cNvGrpSpPr/>
          <p:nvPr/>
        </p:nvGrpSpPr>
        <p:grpSpPr>
          <a:xfrm>
            <a:off x="8625423" y="1813074"/>
            <a:ext cx="2146073" cy="2117184"/>
            <a:chOff x="0" y="0"/>
            <a:chExt cx="2146072" cy="2117182"/>
          </a:xfrm>
        </p:grpSpPr>
        <p:sp>
          <p:nvSpPr>
            <p:cNvPr id="754"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5"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60" y="5298547"/>
            <a:ext cx="4765662" cy="960044"/>
            <a:chOff x="0" y="0"/>
            <a:chExt cx="4765661" cy="960042"/>
          </a:xfrm>
        </p:grpSpPr>
        <p:sp>
          <p:nvSpPr>
            <p:cNvPr id="757"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8"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760" name="Right Arrow 20"/>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61" name="Elbow Connector 21"/>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2" name="Elbow Connector 22"/>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3" name="Freeform 23"/>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2"/>
                                        </p:tgtEl>
                                        <p:attrNameLst>
                                          <p:attrName>style.visibility</p:attrName>
                                        </p:attrNameLst>
                                      </p:cBhvr>
                                      <p:to>
                                        <p:strVal val="visible"/>
                                      </p:to>
                                    </p:set>
                                    <p:animEffect transition="in" filter="dissolve">
                                      <p:cBhvr>
                                        <p:cTn id="7" dur="500"/>
                                        <p:tgtEl>
                                          <p:spTgt spid="73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33"/>
                                        </p:tgtEl>
                                        <p:attrNameLst>
                                          <p:attrName>style.visibility</p:attrName>
                                        </p:attrNameLst>
                                      </p:cBhvr>
                                      <p:to>
                                        <p:strVal val="visible"/>
                                      </p:to>
                                    </p:set>
                                    <p:animEffect transition="in" filter="dissolve">
                                      <p:cBhvr>
                                        <p:cTn id="11" dur="500"/>
                                        <p:tgtEl>
                                          <p:spTgt spid="733"/>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735"/>
                                        </p:tgtEl>
                                        <p:attrNameLst>
                                          <p:attrName>style.visibility</p:attrName>
                                        </p:attrNameLst>
                                      </p:cBhvr>
                                      <p:to>
                                        <p:strVal val="visible"/>
                                      </p:to>
                                    </p:set>
                                    <p:animEffect transition="in" filter="dissolve">
                                      <p:cBhvr>
                                        <p:cTn id="15" dur="500"/>
                                        <p:tgtEl>
                                          <p:spTgt spid="7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734"/>
                                        </p:tgtEl>
                                        <p:attrNameLst>
                                          <p:attrName>style.visibility</p:attrName>
                                        </p:attrNameLst>
                                      </p:cBhvr>
                                      <p:to>
                                        <p:strVal val="visible"/>
                                      </p:to>
                                    </p:set>
                                    <p:animEffect transition="in" filter="dissolve">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0" nodeType="clickEffect">
                                  <p:stCondLst>
                                    <p:cond delay="0"/>
                                  </p:stCondLst>
                                  <p:iterate>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11" nodeType="afterEffect">
                                  <p:stCondLst>
                                    <p:cond delay="0"/>
                                  </p:stCondLst>
                                  <p:iterate>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12" nodeType="afterEffect">
                                  <p:stCondLst>
                                    <p:cond delay="0"/>
                                  </p:stCondLst>
                                  <p:iterate>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3" nodeType="clickEffect">
                                  <p:stCondLst>
                                    <p:cond delay="0"/>
                                  </p:stCondLst>
                                  <p:iterate>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7" nodeType="afterEffect">
                                  <p:stCondLst>
                                    <p:cond delay="0"/>
                                  </p:stCondLst>
                                  <p:iterate>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5" animBg="1" advAuto="0"/>
      <p:bldP spid="732" grpId="1" animBg="1" advAuto="0"/>
      <p:bldP spid="733" grpId="2" animBg="1" advAuto="0"/>
      <p:bldP spid="734" grpId="4" animBg="1" advAuto="0"/>
      <p:bldP spid="735" grpId="3" animBg="1" advAuto="0"/>
      <p:bldP spid="736" grpId="9" animBg="1" advAuto="0"/>
      <p:bldP spid="737" grpId="8" animBg="1" advAuto="0"/>
      <p:bldP spid="738" grpId="6" animBg="1" advAuto="0"/>
      <p:bldP spid="739" grpId="10" animBg="1" advAuto="0"/>
      <p:bldP spid="740" grpId="11" animBg="1" advAuto="0"/>
      <p:bldP spid="741" grpId="12" animBg="1" advAuto="0"/>
      <p:bldP spid="744" grpId="15" animBg="1" advAuto="0"/>
      <p:bldP spid="748" grpId="16" animBg="1" advAuto="0"/>
      <p:bldP spid="752" grpId="17" animBg="1" advAuto="0"/>
      <p:bldP spid="753" grpId="18" animBg="1" advAuto="0"/>
      <p:bldP spid="756" grpId="14" animBg="1" advAuto="0"/>
      <p:bldP spid="759" grpId="20" animBg="1" advAuto="0"/>
      <p:bldP spid="760" grpId="7" animBg="1" advAuto="0"/>
      <p:bldP spid="761" grpId="19" animBg="1" advAuto="0"/>
      <p:bldP spid="762" grpId="21" animBg="1" advAuto="0"/>
      <p:bldP spid="763" grpId="1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Rounded Rectangle 38"/>
          <p:cNvGrpSpPr/>
          <p:nvPr/>
        </p:nvGrpSpPr>
        <p:grpSpPr>
          <a:xfrm>
            <a:off x="15128543" y="8537254"/>
            <a:ext cx="2096726" cy="1119085"/>
            <a:chOff x="0" y="0"/>
            <a:chExt cx="2096724" cy="1119084"/>
          </a:xfrm>
        </p:grpSpPr>
        <p:sp>
          <p:nvSpPr>
            <p:cNvPr id="765"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6" name="Social Media integration"/>
            <p:cNvSpPr txBox="1"/>
            <p:nvPr/>
          </p:nvSpPr>
          <p:spPr>
            <a:xfrm>
              <a:off x="54628" y="94720"/>
              <a:ext cx="1987469"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Social Media integration</a:t>
              </a:r>
            </a:p>
          </p:txBody>
        </p:sp>
      </p:grpSp>
      <p:grpSp>
        <p:nvGrpSpPr>
          <p:cNvPr id="770" name="Rounded Rectangle 35"/>
          <p:cNvGrpSpPr/>
          <p:nvPr/>
        </p:nvGrpSpPr>
        <p:grpSpPr>
          <a:xfrm>
            <a:off x="14340839" y="7630707"/>
            <a:ext cx="2096726" cy="1119085"/>
            <a:chOff x="0" y="0"/>
            <a:chExt cx="2096724" cy="1119084"/>
          </a:xfrm>
        </p:grpSpPr>
        <p:sp>
          <p:nvSpPr>
            <p:cNvPr id="768"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9" name="Data Visualization"/>
            <p:cNvSpPr txBox="1"/>
            <p:nvPr/>
          </p:nvSpPr>
          <p:spPr>
            <a:xfrm>
              <a:off x="54628" y="94720"/>
              <a:ext cx="1987469"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Data Visualization</a:t>
              </a:r>
            </a:p>
          </p:txBody>
        </p:sp>
      </p:grpSp>
      <p:sp>
        <p:nvSpPr>
          <p:cNvPr id="771" name="Title 1"/>
          <p:cNvSpPr txBox="1">
            <a:spLocks noGrp="1"/>
          </p:cNvSpPr>
          <p:nvPr>
            <p:ph type="title"/>
          </p:nvPr>
        </p:nvSpPr>
        <p:spPr>
          <a:xfrm>
            <a:off x="977769" y="843460"/>
            <a:ext cx="12883040" cy="1346290"/>
          </a:xfrm>
          <a:prstGeom prst="rect">
            <a:avLst/>
          </a:prstGeom>
        </p:spPr>
        <p:txBody>
          <a:bodyPr/>
          <a:lstStyle/>
          <a:p>
            <a:r>
              <a:t>Extended business scenario (2017)</a:t>
            </a:r>
          </a:p>
        </p:txBody>
      </p:sp>
      <p:grpSp>
        <p:nvGrpSpPr>
          <p:cNvPr id="774" name="Explosion 1 4"/>
          <p:cNvGrpSpPr/>
          <p:nvPr/>
        </p:nvGrpSpPr>
        <p:grpSpPr>
          <a:xfrm>
            <a:off x="10571474" y="6667919"/>
            <a:ext cx="3769368" cy="2217003"/>
            <a:chOff x="0" y="-1"/>
            <a:chExt cx="3769367" cy="2217002"/>
          </a:xfrm>
        </p:grpSpPr>
        <p:sp>
          <p:nvSpPr>
            <p:cNvPr id="772"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73"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76" name="Picture 6" descr="Picture 6"/>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77"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1" name="Right Arrow 11"/>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2" name="Right Arrow 12"/>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83"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88" name="Rounded Rectangle 16"/>
          <p:cNvGrpSpPr/>
          <p:nvPr/>
        </p:nvGrpSpPr>
        <p:grpSpPr>
          <a:xfrm>
            <a:off x="12097639" y="3475289"/>
            <a:ext cx="3127122" cy="1131502"/>
            <a:chOff x="0" y="0"/>
            <a:chExt cx="3127120" cy="1131500"/>
          </a:xfrm>
        </p:grpSpPr>
        <p:sp>
          <p:nvSpPr>
            <p:cNvPr id="786"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87"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92" name="Smiley Face 17"/>
          <p:cNvGrpSpPr/>
          <p:nvPr/>
        </p:nvGrpSpPr>
        <p:grpSpPr>
          <a:xfrm>
            <a:off x="13090722" y="4207396"/>
            <a:ext cx="504061" cy="501752"/>
            <a:chOff x="-1" y="0"/>
            <a:chExt cx="504060" cy="501750"/>
          </a:xfrm>
        </p:grpSpPr>
        <p:sp>
          <p:nvSpPr>
            <p:cNvPr id="789"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96" name="Smiley Face 18"/>
          <p:cNvGrpSpPr/>
          <p:nvPr/>
        </p:nvGrpSpPr>
        <p:grpSpPr>
          <a:xfrm>
            <a:off x="13090722" y="3378269"/>
            <a:ext cx="504061" cy="501752"/>
            <a:chOff x="-1" y="0"/>
            <a:chExt cx="504060" cy="501750"/>
          </a:xfrm>
        </p:grpSpPr>
        <p:sp>
          <p:nvSpPr>
            <p:cNvPr id="793"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4"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5"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97" name="Block Arc 19"/>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800" name="Rounded Rectangle 20"/>
          <p:cNvGrpSpPr/>
          <p:nvPr/>
        </p:nvGrpSpPr>
        <p:grpSpPr>
          <a:xfrm>
            <a:off x="8625423" y="1813074"/>
            <a:ext cx="2146073" cy="2117184"/>
            <a:chOff x="0" y="0"/>
            <a:chExt cx="2146072" cy="2117182"/>
          </a:xfrm>
        </p:grpSpPr>
        <p:sp>
          <p:nvSpPr>
            <p:cNvPr id="798"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99"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60" y="5298547"/>
            <a:ext cx="4765662" cy="960044"/>
            <a:chOff x="0" y="0"/>
            <a:chExt cx="4765661" cy="960042"/>
          </a:xfrm>
        </p:grpSpPr>
        <p:sp>
          <p:nvSpPr>
            <p:cNvPr id="801"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802"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804" name="Right Arrow 22"/>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5" name="Elbow Connector 23"/>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6" name="Elbow Connector 24"/>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7" name="Freeform 25"/>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8" name="Right Arrow 26"/>
          <p:cNvSpPr/>
          <p:nvPr/>
        </p:nvSpPr>
        <p:spPr>
          <a:xfrm rot="18936806">
            <a:off x="14589039" y="5030661"/>
            <a:ext cx="1066551" cy="3609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1" name="Rounded Rectangle 27"/>
          <p:cNvGrpSpPr/>
          <p:nvPr/>
        </p:nvGrpSpPr>
        <p:grpSpPr>
          <a:xfrm>
            <a:off x="15377159" y="3564272"/>
            <a:ext cx="1841185" cy="2186939"/>
            <a:chOff x="0" y="0"/>
            <a:chExt cx="1841184" cy="2186938"/>
          </a:xfrm>
        </p:grpSpPr>
        <p:sp>
          <p:nvSpPr>
            <p:cNvPr id="809"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0" name="Send email,…"/>
            <p:cNvSpPr txBox="1"/>
            <p:nvPr/>
          </p:nvSpPr>
          <p:spPr>
            <a:xfrm>
              <a:off x="86857" y="0"/>
              <a:ext cx="1667471" cy="2186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5" cy="2186939"/>
            <a:chOff x="0" y="0"/>
            <a:chExt cx="1841184" cy="2186938"/>
          </a:xfrm>
        </p:grpSpPr>
        <p:sp>
          <p:nvSpPr>
            <p:cNvPr id="812"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3" name="Access Artist proposal through Chat client"/>
            <p:cNvSpPr txBox="1"/>
            <p:nvPr/>
          </p:nvSpPr>
          <p:spPr>
            <a:xfrm>
              <a:off x="86857" y="0"/>
              <a:ext cx="1667471" cy="21869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Access Artist proposal through Chat client</a:t>
              </a:r>
            </a:p>
          </p:txBody>
        </p:sp>
      </p:grpSp>
      <p:sp>
        <p:nvSpPr>
          <p:cNvPr id="815" name="Right Arrow 29"/>
          <p:cNvSpPr/>
          <p:nvPr/>
        </p:nvSpPr>
        <p:spPr>
          <a:xfrm rot="11823981">
            <a:off x="14584258" y="5828555"/>
            <a:ext cx="845240"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8" name="Rounded Rectangle 30"/>
          <p:cNvGrpSpPr/>
          <p:nvPr/>
        </p:nvGrpSpPr>
        <p:grpSpPr>
          <a:xfrm>
            <a:off x="13661200" y="6284307"/>
            <a:ext cx="1461115" cy="1767839"/>
            <a:chOff x="0" y="0"/>
            <a:chExt cx="1461114" cy="1767838"/>
          </a:xfrm>
        </p:grpSpPr>
        <p:sp>
          <p:nvSpPr>
            <p:cNvPr id="816" name="Rounded Rectangle"/>
            <p:cNvSpPr/>
            <p:nvPr/>
          </p:nvSpPr>
          <p:spPr>
            <a:xfrm>
              <a:off x="0" y="175114"/>
              <a:ext cx="1461115"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7" name="Publish through Mobile App"/>
            <p:cNvSpPr txBox="1"/>
            <p:nvPr/>
          </p:nvSpPr>
          <p:spPr>
            <a:xfrm>
              <a:off x="69201" y="0"/>
              <a:ext cx="1322712"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through Mobile App</a:t>
              </a:r>
            </a:p>
          </p:txBody>
        </p:sp>
      </p:grpSp>
      <p:sp>
        <p:nvSpPr>
          <p:cNvPr id="819" name="Right Arrow 31"/>
          <p:cNvSpPr/>
          <p:nvPr/>
        </p:nvSpPr>
        <p:spPr>
          <a:xfrm rot="15861290">
            <a:off x="13900495" y="6039634"/>
            <a:ext cx="638332"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2" name="Rounded Rectangle 32"/>
          <p:cNvGrpSpPr/>
          <p:nvPr/>
        </p:nvGrpSpPr>
        <p:grpSpPr>
          <a:xfrm>
            <a:off x="13090723" y="738508"/>
            <a:ext cx="3411617" cy="1417613"/>
            <a:chOff x="0" y="0"/>
            <a:chExt cx="3411615" cy="1417612"/>
          </a:xfrm>
        </p:grpSpPr>
        <p:sp>
          <p:nvSpPr>
            <p:cNvPr id="820" name="Rounded Rectangle"/>
            <p:cNvSpPr/>
            <p:nvPr/>
          </p:nvSpPr>
          <p:spPr>
            <a:xfrm>
              <a:off x="0" y="0"/>
              <a:ext cx="3411616"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1" name="Provide end to end monitoring at business and IT level"/>
            <p:cNvSpPr txBox="1"/>
            <p:nvPr/>
          </p:nvSpPr>
          <p:spPr>
            <a:xfrm>
              <a:off x="69201" y="34434"/>
              <a:ext cx="3273214" cy="1348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Provide end to end monitoring at business and IT level</a:t>
              </a:r>
            </a:p>
          </p:txBody>
        </p:sp>
      </p:grpSp>
      <p:sp>
        <p:nvSpPr>
          <p:cNvPr id="823" name="Right Arrow 33"/>
          <p:cNvSpPr/>
          <p:nvPr/>
        </p:nvSpPr>
        <p:spPr>
          <a:xfrm rot="18936806">
            <a:off x="12744711" y="1466544"/>
            <a:ext cx="617468"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6" name="Rounded Rectangle 34"/>
          <p:cNvGrpSpPr/>
          <p:nvPr/>
        </p:nvGrpSpPr>
        <p:grpSpPr>
          <a:xfrm>
            <a:off x="9204959" y="3598221"/>
            <a:ext cx="2480489" cy="1767839"/>
            <a:chOff x="0" y="0"/>
            <a:chExt cx="2480487" cy="1767838"/>
          </a:xfrm>
        </p:grpSpPr>
        <p:sp>
          <p:nvSpPr>
            <p:cNvPr id="824" name="Rounded Rectangle"/>
            <p:cNvSpPr/>
            <p:nvPr/>
          </p:nvSpPr>
          <p:spPr>
            <a:xfrm>
              <a:off x="0" y="175114"/>
              <a:ext cx="2480488"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5" name="Lower cost/increase speed  of using 3rd party APIs"/>
            <p:cNvSpPr txBox="1"/>
            <p:nvPr/>
          </p:nvSpPr>
          <p:spPr>
            <a:xfrm>
              <a:off x="69201" y="0"/>
              <a:ext cx="2342086"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Lower cost/increase speed  of using 3rd party APIs</a:t>
              </a:r>
            </a:p>
          </p:txBody>
        </p:sp>
      </p:grpSp>
      <p:grpSp>
        <p:nvGrpSpPr>
          <p:cNvPr id="829" name="Rounded Rectangle 36"/>
          <p:cNvGrpSpPr/>
          <p:nvPr/>
        </p:nvGrpSpPr>
        <p:grpSpPr>
          <a:xfrm>
            <a:off x="9299885" y="6219009"/>
            <a:ext cx="2290638" cy="1080702"/>
            <a:chOff x="0" y="0"/>
            <a:chExt cx="2290636" cy="1080700"/>
          </a:xfrm>
        </p:grpSpPr>
        <p:sp>
          <p:nvSpPr>
            <p:cNvPr id="827" name="Rounded Rectangle"/>
            <p:cNvSpPr/>
            <p:nvPr/>
          </p:nvSpPr>
          <p:spPr>
            <a:xfrm>
              <a:off x="0" y="0"/>
              <a:ext cx="2290637" cy="108070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8" name="Publish Business APIs"/>
            <p:cNvSpPr txBox="1"/>
            <p:nvPr/>
          </p:nvSpPr>
          <p:spPr>
            <a:xfrm>
              <a:off x="52755" y="75529"/>
              <a:ext cx="2185127" cy="9296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Business APIs</a:t>
              </a:r>
            </a:p>
          </p:txBody>
        </p:sp>
      </p:grpSp>
      <p:grpSp>
        <p:nvGrpSpPr>
          <p:cNvPr id="832" name="Rounded Rectangle 37"/>
          <p:cNvGrpSpPr/>
          <p:nvPr/>
        </p:nvGrpSpPr>
        <p:grpSpPr>
          <a:xfrm>
            <a:off x="330914" y="6962809"/>
            <a:ext cx="3731222" cy="1828446"/>
            <a:chOff x="0" y="0"/>
            <a:chExt cx="3731220" cy="1828444"/>
          </a:xfrm>
        </p:grpSpPr>
        <p:sp>
          <p:nvSpPr>
            <p:cNvPr id="830" name="Rounded Rectangle"/>
            <p:cNvSpPr/>
            <p:nvPr/>
          </p:nvSpPr>
          <p:spPr>
            <a:xfrm>
              <a:off x="-1" y="0"/>
              <a:ext cx="3731222" cy="182844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31" name="Use automated collaboration platform with source control and continuous delivery"/>
            <p:cNvSpPr txBox="1"/>
            <p:nvPr/>
          </p:nvSpPr>
          <p:spPr>
            <a:xfrm>
              <a:off x="89256" y="30300"/>
              <a:ext cx="3552709" cy="1767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Use automated collaboration platform with source control and continuous delivery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3" nodeType="clickEffect">
                                  <p:stCondLst>
                                    <p:cond delay="0"/>
                                  </p:stCondLst>
                                  <p:iterate>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3" animBg="1" advAuto="0"/>
      <p:bldP spid="770" grpId="12" animBg="1" advAuto="0"/>
      <p:bldP spid="808" grpId="9" animBg="1" advAuto="0"/>
      <p:bldP spid="811" grpId="10" animBg="1" advAuto="0"/>
      <p:bldP spid="814" grpId="3" animBg="1" advAuto="0"/>
      <p:bldP spid="815" grpId="4" animBg="1" advAuto="0"/>
      <p:bldP spid="818" grpId="1" animBg="1" advAuto="0"/>
      <p:bldP spid="819" grpId="2" animBg="1" advAuto="0"/>
      <p:bldP spid="822" grpId="6" animBg="1" advAuto="0"/>
      <p:bldP spid="823" grpId="7" animBg="1" advAuto="0"/>
      <p:bldP spid="826" grpId="8" animBg="1" advAuto="0"/>
      <p:bldP spid="829" grpId="5" animBg="1" advAuto="0"/>
      <p:bldP spid="832" grpId="1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Title 1"/>
          <p:cNvSpPr txBox="1">
            <a:spLocks noGrp="1"/>
          </p:cNvSpPr>
          <p:nvPr>
            <p:ph type="title"/>
          </p:nvPr>
        </p:nvSpPr>
        <p:spPr>
          <a:xfrm>
            <a:off x="977770" y="843460"/>
            <a:ext cx="14262229" cy="1346290"/>
          </a:xfrm>
          <a:prstGeom prst="rect">
            <a:avLst/>
          </a:prstGeom>
        </p:spPr>
        <p:txBody>
          <a:bodyPr/>
          <a:lstStyle/>
          <a:p>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itle 1"/>
          <p:cNvSpPr txBox="1">
            <a:spLocks noGrp="1"/>
          </p:cNvSpPr>
          <p:nvPr>
            <p:ph type="title"/>
          </p:nvPr>
        </p:nvSpPr>
        <p:spPr>
          <a:xfrm>
            <a:off x="977771" y="843460"/>
            <a:ext cx="15966339" cy="1346290"/>
          </a:xfrm>
          <a:prstGeom prst="rect">
            <a:avLst/>
          </a:prstGeom>
        </p:spPr>
        <p:txBody>
          <a:bodyPr/>
          <a:lstStyle>
            <a:lvl1pPr>
              <a:defRPr sz="4800"/>
            </a:lvl1pPr>
          </a:lstStyle>
          <a:p>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Title 1"/>
          <p:cNvSpPr txBox="1">
            <a:spLocks noGrp="1"/>
          </p:cNvSpPr>
          <p:nvPr>
            <p:ph type="title"/>
          </p:nvPr>
        </p:nvSpPr>
        <p:spPr>
          <a:xfrm>
            <a:off x="1300519" y="865682"/>
            <a:ext cx="14739226" cy="2090705"/>
          </a:xfrm>
          <a:prstGeom prst="rect">
            <a:avLst/>
          </a:prstGeom>
        </p:spPr>
        <p:txBody>
          <a:bodyPr/>
          <a:lstStyle/>
          <a:p>
            <a:r>
              <a:t>Now you tweet your Artist Proposal for OOW 2017</a:t>
            </a:r>
          </a:p>
        </p:txBody>
      </p:sp>
      <p:sp>
        <p:nvSpPr>
          <p:cNvPr id="841" name="Subtitle 2"/>
          <p:cNvSpPr txBox="1">
            <a:spLocks noGrp="1"/>
          </p:cNvSpPr>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sz="4100" b="1"/>
            </a:pPr>
            <a:r>
              <a:t>Note: use underscore for space</a:t>
            </a:r>
            <a:r>
              <a:rPr sz="4700" b="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7"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4" cy="346834"/>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4" cy="173418"/>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4"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4" cy="346834"/>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2" cy="173418"/>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theme/theme1.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78</TotalTime>
  <Words>1188</Words>
  <Application>Microsoft Office PowerPoint</Application>
  <PresentationFormat>Custom</PresentationFormat>
  <Paragraphs>232</Paragraphs>
  <Slides>37</Slides>
  <Notes>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 Unicode MS</vt:lpstr>
      <vt:lpstr>Arial</vt:lpstr>
      <vt:lpstr>Arial Narrow</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Do it yourself</vt:lpstr>
      <vt:lpstr>Artist overview and details</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Some of the underlying foundational infrastructure cloud services</vt:lpstr>
      <vt:lpstr>SOA CS</vt:lpstr>
      <vt:lpstr>PowerPoint Presentation</vt:lpstr>
      <vt:lpstr>Remember that new feature?</vt:lpstr>
      <vt:lpstr>OMC - APM</vt:lpstr>
      <vt:lpstr>Conclusion</vt:lpstr>
      <vt:lpstr>Cloud services architecture++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record Soaring trough the clouds LIve demo of  19  Oracle Public cloud services</dc:title>
  <cp:lastModifiedBy>Lonneke Dikmans</cp:lastModifiedBy>
  <cp:revision>10</cp:revision>
  <dcterms:modified xsi:type="dcterms:W3CDTF">2017-10-02T16:33:00Z</dcterms:modified>
</cp:coreProperties>
</file>